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37"/>
  </p:notesMasterIdLst>
  <p:sldIdLst>
    <p:sldId id="28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1" r:id="rId36"/>
  </p:sldIdLst>
  <p:sldSz cx="9144000" cy="5143500" type="screen16x9"/>
  <p:notesSz cx="6858000" cy="9144000"/>
  <p:embeddedFontLst>
    <p:embeddedFont>
      <p:font typeface="IBM Plex Sans" panose="020B0604020202020204" charset="0"/>
      <p:regular r:id="rId38"/>
      <p:bold r:id="rId39"/>
      <p:italic r:id="rId40"/>
      <p:boldItalic r:id="rId41"/>
    </p:embeddedFont>
    <p:embeddedFont>
      <p:font typeface="IBM Plex Sans Light" panose="020B0604020202020204" charset="0"/>
      <p:regular r:id="rId42"/>
      <p:bold r:id="rId43"/>
      <p:italic r:id="rId44"/>
      <p:boldItalic r:id="rId45"/>
    </p:embeddedFont>
    <p:embeddedFont>
      <p:font typeface="Merriweather" panose="020B0604020202020204" charset="0"/>
      <p:regular r:id="rId46"/>
      <p:bold r:id="rId47"/>
      <p:italic r:id="rId48"/>
      <p:boldItalic r:id="rId49"/>
    </p:embeddedFont>
    <p:embeddedFont>
      <p:font typeface="Robo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binar Introduction" id="{89FFDA2C-1FE0-2A47-A437-E52B9E604D93}">
          <p14:sldIdLst>
            <p14:sldId id="289"/>
          </p14:sldIdLst>
        </p14:section>
        <p14:section name="Presentation" id="{100DD26C-61C8-4341-8FCA-B016633BDB3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20" d="100"/>
          <a:sy n="120"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To get started, let’s go over the features of the webinar. First,</a:t>
            </a:r>
            <a:r>
              <a:rPr lang="en-US" baseline="0" dirty="0"/>
              <a:t> there’s the chat. When using the chat, be sure your messages are going to the intended recipients. The default is to all panelists. Change the drop-down so that it goes to all panelists and attendees if you want everyone to see it. Let’s practice that now. Say hello to everyone. Remember to say it to all panelists and attendees. </a:t>
            </a:r>
          </a:p>
          <a:p>
            <a:pPr>
              <a:buNone/>
            </a:pPr>
            <a:endParaRPr lang="en-US" baseline="0" dirty="0"/>
          </a:p>
          <a:p>
            <a:pPr>
              <a:buNone/>
            </a:pPr>
            <a:r>
              <a:rPr lang="en-US" i="1" baseline="0" dirty="0"/>
              <a:t>Pause</a:t>
            </a:r>
            <a:r>
              <a:rPr lang="en-US" i="0" baseline="0" dirty="0"/>
              <a:t> Okay, thanks for practicing that. Laura will be helping us out today and monitoring the chat.</a:t>
            </a:r>
            <a:endParaRPr lang="en-US" i="1" baseline="0" dirty="0"/>
          </a:p>
          <a:p>
            <a:pPr>
              <a:buNone/>
            </a:pPr>
            <a:endParaRPr lang="en-US" baseline="0" dirty="0"/>
          </a:p>
          <a:p>
            <a:pPr>
              <a:buNone/>
            </a:pPr>
            <a:r>
              <a:rPr lang="en-US" baseline="0" dirty="0"/>
              <a:t>The next feature is the Q&amp;A. Please use this feature to ask questions. This can be answered more formally anytime throughout the presentation as questions can easily get lost in the chat. We have</a:t>
            </a:r>
            <a:r>
              <a:rPr lang="en-US" i="1" baseline="0" dirty="0"/>
              <a:t> </a:t>
            </a:r>
            <a:r>
              <a:rPr lang="en-US" i="0" baseline="0" dirty="0"/>
              <a:t>Angie </a:t>
            </a:r>
            <a:r>
              <a:rPr lang="en-US" baseline="0" dirty="0"/>
              <a:t>helping out with the Q&amp;A today. </a:t>
            </a:r>
          </a:p>
          <a:p>
            <a:pPr>
              <a:buNone/>
            </a:pPr>
            <a:endParaRPr lang="en-US" baseline="0" dirty="0"/>
          </a:p>
          <a:p>
            <a:pPr>
              <a:buNone/>
            </a:pPr>
            <a:r>
              <a:rPr lang="en-US" baseline="0" dirty="0"/>
              <a:t>The final feature is the raise hand feature. At the end the webinar we’ll take questions from the audience. Use the raise hand feature so we can turn on your audio to ask the question live.</a:t>
            </a:r>
          </a:p>
          <a:p>
            <a:pPr>
              <a:buNone/>
            </a:pPr>
            <a:endParaRPr lang="en-US" baseline="0" dirty="0"/>
          </a:p>
          <a:p>
            <a:pPr>
              <a:buNone/>
            </a:pPr>
            <a:r>
              <a:rPr lang="en-US" baseline="0" dirty="0"/>
              <a:t>Okay let’s get started.</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1</a:t>
            </a:fld>
            <a:endParaRPr lang="en-US"/>
          </a:p>
        </p:txBody>
      </p:sp>
    </p:spTree>
    <p:extLst>
      <p:ext uri="{BB962C8B-B14F-4D97-AF65-F5344CB8AC3E}">
        <p14:creationId xmlns:p14="http://schemas.microsoft.com/office/powerpoint/2010/main" val="106694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c25c519c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c25c519c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 highlight that introducing these terms and discussing them with students helps them learn how to plan and develop as collaborators.</a:t>
            </a:r>
            <a:endParaRPr/>
          </a:p>
          <a:p>
            <a:pPr marL="0" lvl="0" indent="0" algn="l" rtl="0">
              <a:spcBef>
                <a:spcPts val="0"/>
              </a:spcBef>
              <a:spcAft>
                <a:spcPts val="0"/>
              </a:spcAft>
              <a:buNone/>
            </a:pPr>
            <a:endParaRPr/>
          </a:p>
          <a:p>
            <a:pPr marL="0" lvl="0" indent="0" algn="l" rtl="0">
              <a:spcBef>
                <a:spcPts val="0"/>
              </a:spcBef>
              <a:spcAft>
                <a:spcPts val="0"/>
              </a:spcAft>
              <a:buNone/>
            </a:pPr>
            <a:r>
              <a:rPr lang="en"/>
              <a:t>The flow and what occurs might shift in process; use the house metaphor give Cathy credit.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d9074bd0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d9074bd0f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Broad overview of what folks might want to consider while designing collab/group work--tech and assessment have potential to change depending on types of collab and group project design.</a:t>
            </a:r>
            <a:endParaRPr/>
          </a:p>
          <a:p>
            <a:pPr marL="0" lvl="0" indent="0" algn="l" rtl="0">
              <a:spcBef>
                <a:spcPts val="0"/>
              </a:spcBef>
              <a:spcAft>
                <a:spcPts val="0"/>
              </a:spcAft>
              <a:buNone/>
            </a:pPr>
            <a:endParaRPr/>
          </a:p>
          <a:p>
            <a:pPr marL="0" lvl="0" indent="0" algn="l" rtl="0">
              <a:spcBef>
                <a:spcPts val="0"/>
              </a:spcBef>
              <a:spcAft>
                <a:spcPts val="0"/>
              </a:spcAft>
              <a:buNone/>
            </a:pPr>
            <a:r>
              <a:rPr lang="en"/>
              <a:t>Small overview/discussion of synch vs asynch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overview of what D2D is; use of protocols (see first link at bottom)--good for teaching students collaborative skills and helping students to build trust with each other during collective learning experiences. Discuss examples and direct attn to Google Doc Link at bottom for other examples.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dd253925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dd253925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Connecting back to front section of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dd253925b_1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dd253925b_1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dd253925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dd253925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c25c519c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c25c519c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9074bd0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d9074bd0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c70cb20f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c70cb20f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different methods for group organization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c70cb20f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c70cb20f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different methods for group organization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c70cb20f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c70cb20f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different methods for group organization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c70cb20f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c70cb20f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different methods for group organization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c25c519c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c25c519c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c25c519c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c25c519c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following examples are all useful for both day-to-day and group projects.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dcbce4f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dcbce4f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c70cb20f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c70cb20f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dcbce4f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8dcbce4f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c70cb20f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c70cb20f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multimedia interactive platform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dcbce4f2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dcbce4f2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c25c519c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c25c519c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Ebook is available in Library; useful for definitions and group project design.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dcbce4f2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dcbce4f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dcbce4f2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8dcbce4f2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c25c519c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c25c519c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dcbce4f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dcbce4f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dcbce4f2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dcbce4f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c25c519c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c25c519c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C2E35"/>
                </a:solidFill>
                <a:highlight>
                  <a:srgbClr val="FFFFFF"/>
                </a:highlight>
              </a:rPr>
              <a:t>Problem solving, critical thinking Leadership, teamwork,, cooperation, facility in using virtual workspaces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668922110_0_3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668922110_0_3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skills that can be learned, developed, and can be transferred to one’s profession. Important for folks to think about the extent to which these skills are embedded in/emphasized in course learning goals.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dd253925b_1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dd253925b_1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 note that both individual and collective collaborative skills can be developed in group project work.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668922110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668922110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IBM Plex Sans Light"/>
                <a:ea typeface="IBM Plex Sans Light"/>
                <a:cs typeface="IBM Plex Sans Light"/>
                <a:sym typeface="IBM Plex Sans Light"/>
              </a:rPr>
              <a:t>Planning is necessary; requires consideration of multiple factors;</a:t>
            </a:r>
            <a:r>
              <a:rPr lang="en" sz="2400">
                <a:solidFill>
                  <a:schemeClr val="dk1"/>
                </a:solidFill>
                <a:latin typeface="IBM Plex Sans Light"/>
                <a:ea typeface="IBM Plex Sans Light"/>
                <a:cs typeface="IBM Plex Sans Light"/>
                <a:sym typeface="IBM Plex Sans Light"/>
              </a:rPr>
              <a:t> </a:t>
            </a:r>
            <a:r>
              <a:rPr lang="en"/>
              <a:t>Some overall ideas about what our group has found to be important in thinking about/planning for collab/group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c25c519c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c25c519c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Trust important and falls largely on instructor; something that accomplished at the beginning of a semester but also built and maintained throughout different course activities. Especially when it comes to group work, you want students to get to the point of feeling comfortable sharing information with each other, which can be done through carefully designed assignments focused on helping with levels of comfort. For me, the use of specific protocols in group assignments that spell out specific instructions for how to look at, discuss, and synthesize thoughts.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c25c519c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c25c519c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approaches/things to think about when designing group work; important to emphasize that when forming groups, there are different heterogenous/homogenous approaches. Also--important to emphasize different levels of instructor/student trust with each.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23"/>
        <p:cNvGrpSpPr/>
        <p:nvPr/>
      </p:nvGrpSpPr>
      <p:grpSpPr>
        <a:xfrm>
          <a:off x="0" y="0"/>
          <a:ext cx="0" cy="0"/>
          <a:chOff x="0" y="0"/>
          <a:chExt cx="0" cy="0"/>
        </a:xfrm>
      </p:grpSpPr>
      <p:grpSp>
        <p:nvGrpSpPr>
          <p:cNvPr id="124" name="Google Shape;124;p11"/>
          <p:cNvGrpSpPr/>
          <p:nvPr/>
        </p:nvGrpSpPr>
        <p:grpSpPr>
          <a:xfrm>
            <a:off x="-313699" y="3506500"/>
            <a:ext cx="7500144" cy="1637017"/>
            <a:chOff x="-313699" y="-18375"/>
            <a:chExt cx="7500144" cy="1637017"/>
          </a:xfrm>
        </p:grpSpPr>
        <p:sp>
          <p:nvSpPr>
            <p:cNvPr id="125" name="Google Shape;125;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313699" y="850942"/>
              <a:ext cx="720000" cy="767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6680045" y="574471"/>
              <a:ext cx="506400" cy="540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6845048"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txBox="1">
            <a:spLocks noGrp="1"/>
          </p:cNvSpPr>
          <p:nvPr>
            <p:ph type="body" idx="1"/>
          </p:nvPr>
        </p:nvSpPr>
        <p:spPr>
          <a:xfrm>
            <a:off x="752475" y="4406300"/>
            <a:ext cx="5840700" cy="393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600"/>
              <a:buNone/>
              <a:defRPr sz="1600"/>
            </a:lvl1pPr>
          </a:lstStyle>
          <a:p>
            <a:endParaRPr/>
          </a:p>
        </p:txBody>
      </p:sp>
      <p:sp>
        <p:nvSpPr>
          <p:cNvPr id="132" name="Google Shape;132;p1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_1">
    <p:bg>
      <p:bgPr>
        <a:solidFill>
          <a:schemeClr val="lt1"/>
        </a:solidFill>
        <a:effectLst/>
      </p:bgPr>
    </p:bg>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footer-faculty-development.png">
            <a:extLst>
              <a:ext uri="{FF2B5EF4-FFF2-40B4-BE49-F238E27FC236}">
                <a16:creationId xmlns:a16="http://schemas.microsoft.com/office/drawing/2014/main" id="{42186174-0F3E-1641-8FAD-8C83B92D3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57699"/>
            <a:ext cx="9144000" cy="685801"/>
          </a:xfrm>
          <a:prstGeom prst="rect">
            <a:avLst/>
          </a:prstGeom>
        </p:spPr>
      </p:pic>
      <p:pic>
        <p:nvPicPr>
          <p:cNvPr id="4" name="Picture 3" descr="header-faculty-development.png">
            <a:extLst>
              <a:ext uri="{FF2B5EF4-FFF2-40B4-BE49-F238E27FC236}">
                <a16:creationId xmlns:a16="http://schemas.microsoft.com/office/drawing/2014/main" id="{D51CFF46-0C59-694E-B934-C510684B04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8255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92993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87C9-27BD-A04E-BD97-5AA9FE46426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F75CA01-0166-424B-B876-A447829A4C6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93892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59833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DA8A-873A-7C4C-9233-FB7F4F6A8DA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028DC9-AB56-F149-8A1F-B5792355F57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432868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1"/>
        <p:cNvGrpSpPr/>
        <p:nvPr/>
      </p:nvGrpSpPr>
      <p:grpSpPr>
        <a:xfrm>
          <a:off x="0" y="0"/>
          <a:ext cx="0" cy="0"/>
          <a:chOff x="0" y="0"/>
          <a:chExt cx="0" cy="0"/>
        </a:xfrm>
      </p:grpSpPr>
      <p:sp>
        <p:nvSpPr>
          <p:cNvPr id="52" name="Google Shape;52;p6"/>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18375"/>
            <a:ext cx="6268866" cy="1637005"/>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6"/>
          <p:cNvGrpSpPr/>
          <p:nvPr/>
        </p:nvGrpSpPr>
        <p:grpSpPr>
          <a:xfrm>
            <a:off x="8378663" y="3572732"/>
            <a:ext cx="1312359" cy="1570803"/>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313691" y="-18375"/>
            <a:ext cx="7510983" cy="1637005"/>
            <a:chOff x="-313691" y="-18375"/>
            <a:chExt cx="7510983" cy="1637005"/>
          </a:xfrm>
        </p:grpSpPr>
        <p:sp>
          <p:nvSpPr>
            <p:cNvPr id="68" name="Google Shape;68;p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7485392" y="1755351"/>
            <a:ext cx="2830800" cy="3388272"/>
            <a:chOff x="7485392" y="1755351"/>
            <a:chExt cx="2830800" cy="3388272"/>
          </a:xfrm>
        </p:grpSpPr>
        <p:sp>
          <p:nvSpPr>
            <p:cNvPr id="75" name="Google Shape;75;p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8" name="Google Shape;78;p7"/>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79" name="Google Shape;79;p7"/>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0" name="Google Shape;80;p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a:off x="-313691" y="-18375"/>
            <a:ext cx="7510983" cy="1637005"/>
            <a:chOff x="-313691" y="-18375"/>
            <a:chExt cx="7510983" cy="1637005"/>
          </a:xfrm>
        </p:grpSpPr>
        <p:sp>
          <p:nvSpPr>
            <p:cNvPr id="83" name="Google Shape;83;p8"/>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7485392" y="1755351"/>
            <a:ext cx="2830800" cy="3388272"/>
            <a:chOff x="7485392" y="1755351"/>
            <a:chExt cx="2830800" cy="3388272"/>
          </a:xfrm>
        </p:grpSpPr>
        <p:sp>
          <p:nvSpPr>
            <p:cNvPr id="90" name="Google Shape;90;p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3" name="Google Shape;93;p8"/>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4" name="Google Shape;94;p8"/>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5" name="Google Shape;95;p8"/>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6" name="Google Shape;96;p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2" r:id="rId1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srfharmony.org/whatareprotocol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docs.google.com/document/d/e/2PACX-1vQdMiU340pE6iB_64yQiG_IFbEUsi_O_qRV8DDb7TqhquLMfeA9u9EwvncvX_jsjML2QZnW6P2J0jgy/pu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iuecougars-my.sharepoint.com/:b:/g/personal/aleland_siue_edu/EUq0M6gF2DdLnUcy7ivkcBsBrgKR3OSfSA3J99kkbwITKw?e=DnVtvV"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iris.siue.edu/technology-literature/assignments/final-projec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2ce8JsDYyoq7B8iNGlAYA7RbpexyeIjqNZms7I1zhZU/edit#gid=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siuecougars-my.sharepoint.com/:w:/g/personal/aleland_siue_edu/EcN44YqureBJpKnfb0giAwoB1rkym4gviA1rvOo_KtwN0g?e=bu2yO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iuecougars-my.sharepoint.com/:w:/g/personal/aleland_siue_edu/Ed_CZ6ow-IFBi1uUcfoFX5UBXHmq3iN9eaqSB7t_8HMoNg?e=ozsanU"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discord.com/new" TargetMode="External"/><Relationship Id="rId3" Type="http://schemas.openxmlformats.org/officeDocument/2006/relationships/hyperlink" Target="https://kb.siue.edu/page.php?id=85562" TargetMode="External"/><Relationship Id="rId7" Type="http://schemas.openxmlformats.org/officeDocument/2006/relationships/hyperlink" Target="https://slack.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ditchthattextbook.com/microsoft-teams/" TargetMode="External"/><Relationship Id="rId5" Type="http://schemas.openxmlformats.org/officeDocument/2006/relationships/hyperlink" Target="https://www.cultofpedagogy.com/microsoft-teams/" TargetMode="External"/><Relationship Id="rId4" Type="http://schemas.openxmlformats.org/officeDocument/2006/relationships/hyperlink" Target="https://educationblog.microsoft.com/en-us/2020/04/top-5-ways-teachers-can-use-microsoft-teams-during-remote-learning/" TargetMode="External"/><Relationship Id="rId9" Type="http://schemas.openxmlformats.org/officeDocument/2006/relationships/hyperlink" Target="https://trello.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kb.siue.edu/page.php?id=72679"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lx.uts.edu.au/resources/use-breakout-rooms-microsoft-team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blogs.umass.edu/onlinetools/community-centered-tools/flipgrid/" TargetMode="External"/><Relationship Id="rId3" Type="http://schemas.openxmlformats.org/officeDocument/2006/relationships/hyperlink" Target="https://kb.siue.edu/page.php?id=62936" TargetMode="External"/><Relationship Id="rId7" Type="http://schemas.openxmlformats.org/officeDocument/2006/relationships/hyperlink" Target="https://static.flipgrid.com/docs/Flipgrid_higher_ed_community.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info.flipgrid.com/" TargetMode="External"/><Relationship Id="rId5" Type="http://schemas.openxmlformats.org/officeDocument/2006/relationships/hyperlink" Target="https://padlet.com/ecali/UndergroundRailroad" TargetMode="External"/><Relationship Id="rId4" Type="http://schemas.openxmlformats.org/officeDocument/2006/relationships/hyperlink" Target="https://padlet.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siuecougars-my.sharepoint.com/:f:/g/personal/aleland_siue_edu/EoUFohsM56dJpOQ9dTWXZ98B-E_HGKm7LSVm-V35kJMwIQ?e=ChRNHH"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static.flipgrid.com/docs/Flipgrid_higher_ed_community.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lx.uts.edu.au/resources/use-breakout-rooms-microsoft-teams/" TargetMode="External"/><Relationship Id="rId5" Type="http://schemas.openxmlformats.org/officeDocument/2006/relationships/hyperlink" Target="https://www.cultofpedagogy.com/microsoft-teams/" TargetMode="External"/><Relationship Id="rId4" Type="http://schemas.openxmlformats.org/officeDocument/2006/relationships/hyperlink" Target="https://blogs.umass.edu/onlinetools/community-centered-tools/flipgri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itchthattextbook.com/microsoft-team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nsrfharmony.org/whatareprotocols/" TargetMode="External"/><Relationship Id="rId5" Type="http://schemas.openxmlformats.org/officeDocument/2006/relationships/hyperlink" Target="https://educationblog.microsoft.com/en-us/2020/04/top-5-ways-teachers-can-use-microsoft-teams-during-remote-learning/" TargetMode="External"/><Relationship Id="rId4" Type="http://schemas.openxmlformats.org/officeDocument/2006/relationships/hyperlink" Target="https://ebookcentral.proquest.com/lib/siu/detail.action?docID=574877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675" y="1049087"/>
            <a:ext cx="4900613" cy="4572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raise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675" y="3815768"/>
            <a:ext cx="4900613" cy="4572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descr="question and ans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675" y="3025794"/>
            <a:ext cx="4900613" cy="4572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8" descr="Panele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319" y="1604531"/>
            <a:ext cx="2836540" cy="965212"/>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620F6C-AC9F-5141-B3FA-B64CD9011F7A}"/>
              </a:ext>
            </a:extLst>
          </p:cNvPr>
          <p:cNvSpPr/>
          <p:nvPr/>
        </p:nvSpPr>
        <p:spPr>
          <a:xfrm>
            <a:off x="4481110" y="2433251"/>
            <a:ext cx="218330" cy="253916"/>
          </a:xfrm>
          <a:prstGeom prst="rect">
            <a:avLst/>
          </a:prstGeom>
        </p:spPr>
        <p:txBody>
          <a:bodyPr wrap="none">
            <a:spAutoFit/>
          </a:bodyPr>
          <a:lstStyle/>
          <a:p>
            <a:r>
              <a:rPr lang="en-US" sz="1050" dirty="0">
                <a:latin typeface="Times New Roman" panose="02020603050405020304" pitchFamily="18" charset="0"/>
              </a:rPr>
              <a:t> </a:t>
            </a:r>
            <a:endParaRPr lang="en-US" sz="1050" dirty="0"/>
          </a:p>
        </p:txBody>
      </p:sp>
    </p:spTree>
    <p:extLst>
      <p:ext uri="{BB962C8B-B14F-4D97-AF65-F5344CB8AC3E}">
        <p14:creationId xmlns:p14="http://schemas.microsoft.com/office/powerpoint/2010/main" val="13001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Taxonomy of Collaboration</a:t>
            </a:r>
            <a:endParaRPr/>
          </a:p>
        </p:txBody>
      </p:sp>
      <p:sp>
        <p:nvSpPr>
          <p:cNvPr id="244" name="Google Shape;244;p23"/>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b="1" dirty="0">
                <a:latin typeface="IBM Plex Sans"/>
                <a:ea typeface="IBM Plex Sans"/>
                <a:cs typeface="IBM Plex Sans"/>
                <a:sym typeface="IBM Plex Sans"/>
              </a:rPr>
              <a:t>Parallel: </a:t>
            </a:r>
            <a:r>
              <a:rPr lang="en" dirty="0"/>
              <a:t>students complete discrete parts simultaneously</a:t>
            </a:r>
            <a:endParaRPr sz="900" dirty="0">
              <a:solidFill>
                <a:srgbClr val="000000"/>
              </a:solidFill>
              <a:latin typeface="Arial"/>
              <a:ea typeface="Arial"/>
              <a:cs typeface="Arial"/>
              <a:sym typeface="Arial"/>
            </a:endParaRPr>
          </a:p>
          <a:p>
            <a:pPr marL="457200" lvl="0" indent="-381000" algn="l" rtl="0">
              <a:spcBef>
                <a:spcPts val="0"/>
              </a:spcBef>
              <a:spcAft>
                <a:spcPts val="0"/>
              </a:spcAft>
              <a:buSzPts val="2400"/>
              <a:buChar char="▰"/>
            </a:pPr>
            <a:r>
              <a:rPr lang="en" b="1" dirty="0">
                <a:latin typeface="IBM Plex Sans"/>
                <a:ea typeface="IBM Plex Sans"/>
                <a:cs typeface="IBM Plex Sans"/>
                <a:sym typeface="IBM Plex Sans"/>
              </a:rPr>
              <a:t>Sequential: </a:t>
            </a:r>
            <a:r>
              <a:rPr lang="en" dirty="0"/>
              <a:t>students complete discrete parts sequentially</a:t>
            </a:r>
            <a:endParaRPr sz="900" dirty="0">
              <a:solidFill>
                <a:srgbClr val="000000"/>
              </a:solidFill>
              <a:latin typeface="Arial"/>
              <a:ea typeface="Arial"/>
              <a:cs typeface="Arial"/>
              <a:sym typeface="Arial"/>
            </a:endParaRPr>
          </a:p>
          <a:p>
            <a:pPr marL="457200" lvl="0" indent="-381000" algn="l" rtl="0">
              <a:spcBef>
                <a:spcPts val="0"/>
              </a:spcBef>
              <a:spcAft>
                <a:spcPts val="0"/>
              </a:spcAft>
              <a:buSzPts val="2400"/>
              <a:buChar char="▰"/>
            </a:pPr>
            <a:r>
              <a:rPr lang="en" b="1" dirty="0">
                <a:latin typeface="IBM Plex Sans"/>
                <a:ea typeface="IBM Plex Sans"/>
                <a:cs typeface="IBM Plex Sans"/>
                <a:sym typeface="IBM Plex Sans"/>
              </a:rPr>
              <a:t>Synergistic: </a:t>
            </a:r>
            <a:r>
              <a:rPr lang="en" dirty="0"/>
              <a:t>all parts are completed collectively</a:t>
            </a:r>
            <a:endParaRPr dirty="0"/>
          </a:p>
          <a:p>
            <a:pPr marL="457200" lvl="0" indent="-381000" algn="l" rtl="0">
              <a:spcBef>
                <a:spcPts val="0"/>
              </a:spcBef>
              <a:spcAft>
                <a:spcPts val="0"/>
              </a:spcAft>
              <a:buSzPts val="2400"/>
              <a:buChar char="▰"/>
            </a:pPr>
            <a:r>
              <a:rPr lang="en" b="1" dirty="0">
                <a:latin typeface="IBM Plex Sans"/>
                <a:ea typeface="IBM Plex Sans"/>
                <a:cs typeface="IBM Plex Sans"/>
                <a:sym typeface="IBM Plex Sans"/>
              </a:rPr>
              <a:t>Spoiler alert:</a:t>
            </a:r>
            <a:r>
              <a:rPr lang="en" dirty="0"/>
              <a:t> these can also be blended</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sz="1700" dirty="0"/>
              <a:t>Source:</a:t>
            </a:r>
            <a:r>
              <a:rPr lang="en" dirty="0"/>
              <a:t> </a:t>
            </a:r>
            <a:r>
              <a:rPr lang="en" sz="1700" dirty="0">
                <a:latin typeface="IBM Plex Sans"/>
                <a:ea typeface="IBM Plex Sans"/>
                <a:cs typeface="IBM Plex Sans"/>
                <a:sym typeface="IBM Plex Sans"/>
              </a:rPr>
              <a:t>Janet Salmons, </a:t>
            </a:r>
            <a:r>
              <a:rPr lang="en" sz="1700" i="1" dirty="0">
                <a:latin typeface="IBM Plex Sans"/>
                <a:ea typeface="IBM Plex Sans"/>
                <a:cs typeface="IBM Plex Sans"/>
                <a:sym typeface="IBM Plex Sans"/>
              </a:rPr>
              <a:t>Learning to Collaborate, Collaborating to Learn</a:t>
            </a:r>
            <a:endParaRPr sz="1700" i="1" dirty="0">
              <a:latin typeface="IBM Plex Sans"/>
              <a:ea typeface="IBM Plex Sans"/>
              <a:cs typeface="IBM Plex Sans"/>
              <a:sym typeface="IBM Plex Sans"/>
            </a:endParaRPr>
          </a:p>
          <a:p>
            <a:pPr marL="0" lvl="0" indent="0" algn="l" rtl="0">
              <a:spcBef>
                <a:spcPts val="0"/>
              </a:spcBef>
              <a:spcAft>
                <a:spcPts val="0"/>
              </a:spcAft>
              <a:buNone/>
            </a:pPr>
            <a:endParaRPr dirty="0"/>
          </a:p>
          <a:p>
            <a:pPr marL="0" lvl="0" indent="0" algn="l" rtl="0">
              <a:spcBef>
                <a:spcPts val="600"/>
              </a:spcBef>
              <a:spcAft>
                <a:spcPts val="0"/>
              </a:spcAft>
              <a:buNone/>
            </a:pPr>
            <a:endParaRPr dirty="0"/>
          </a:p>
        </p:txBody>
      </p:sp>
      <p:sp>
        <p:nvSpPr>
          <p:cNvPr id="245" name="Google Shape;245;p2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and Assessment</a:t>
            </a:r>
            <a:endParaRPr/>
          </a:p>
        </p:txBody>
      </p:sp>
      <p:sp>
        <p:nvSpPr>
          <p:cNvPr id="251" name="Google Shape;251;p24"/>
          <p:cNvSpPr txBox="1">
            <a:spLocks noGrp="1"/>
          </p:cNvSpPr>
          <p:nvPr>
            <p:ph type="body" idx="1"/>
          </p:nvPr>
        </p:nvSpPr>
        <p:spPr>
          <a:xfrm>
            <a:off x="489061" y="1584425"/>
            <a:ext cx="3557837" cy="2957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latin typeface="IBM Plex Sans"/>
                <a:ea typeface="IBM Plex Sans"/>
                <a:cs typeface="IBM Plex Sans"/>
                <a:sym typeface="IBM Plex Sans"/>
              </a:rPr>
              <a:t>Technology</a:t>
            </a:r>
            <a:endParaRPr b="1" dirty="0">
              <a:latin typeface="IBM Plex Sans"/>
              <a:ea typeface="IBM Plex Sans"/>
              <a:cs typeface="IBM Plex Sans"/>
              <a:sym typeface="IBM Plex Sans"/>
            </a:endParaRPr>
          </a:p>
          <a:p>
            <a:pPr marL="457200" lvl="0" indent="-355600" algn="l" rtl="0">
              <a:spcBef>
                <a:spcPts val="600"/>
              </a:spcBef>
              <a:spcAft>
                <a:spcPts val="0"/>
              </a:spcAft>
              <a:buSzPts val="2000"/>
              <a:buChar char="▰"/>
            </a:pPr>
            <a:r>
              <a:rPr lang="en" dirty="0"/>
              <a:t>When/how groups meet</a:t>
            </a:r>
            <a:endParaRPr dirty="0"/>
          </a:p>
          <a:p>
            <a:pPr marL="457200" lvl="0" indent="-355600" algn="l" rtl="0">
              <a:spcBef>
                <a:spcPts val="0"/>
              </a:spcBef>
              <a:spcAft>
                <a:spcPts val="0"/>
              </a:spcAft>
              <a:buSzPts val="2000"/>
              <a:buChar char="▰"/>
            </a:pPr>
            <a:r>
              <a:rPr lang="en" dirty="0"/>
              <a:t>When/how to share information</a:t>
            </a:r>
            <a:endParaRPr dirty="0"/>
          </a:p>
          <a:p>
            <a:pPr marL="457200" lvl="0" indent="-355600" algn="l" rtl="0">
              <a:spcBef>
                <a:spcPts val="0"/>
              </a:spcBef>
              <a:spcAft>
                <a:spcPts val="0"/>
              </a:spcAft>
              <a:buSzPts val="2000"/>
              <a:buChar char="▰"/>
            </a:pPr>
            <a:r>
              <a:rPr lang="en" dirty="0"/>
              <a:t>Student and instructor accessibility</a:t>
            </a:r>
            <a:endParaRPr dirty="0"/>
          </a:p>
          <a:p>
            <a:pPr marL="457200" lvl="0" indent="-355600" algn="l" rtl="0">
              <a:spcBef>
                <a:spcPts val="0"/>
              </a:spcBef>
              <a:spcAft>
                <a:spcPts val="0"/>
              </a:spcAft>
              <a:buSzPts val="2000"/>
              <a:buChar char="▰"/>
            </a:pPr>
            <a:r>
              <a:rPr lang="en" dirty="0"/>
              <a:t>Level of user-friendliness</a:t>
            </a:r>
            <a:endParaRPr dirty="0"/>
          </a:p>
        </p:txBody>
      </p:sp>
      <p:sp>
        <p:nvSpPr>
          <p:cNvPr id="252" name="Google Shape;252;p24"/>
          <p:cNvSpPr txBox="1">
            <a:spLocks noGrp="1"/>
          </p:cNvSpPr>
          <p:nvPr>
            <p:ph type="body" idx="2"/>
          </p:nvPr>
        </p:nvSpPr>
        <p:spPr>
          <a:xfrm>
            <a:off x="4342360" y="1584425"/>
            <a:ext cx="3488887" cy="2957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latin typeface="IBM Plex Sans"/>
                <a:ea typeface="IBM Plex Sans"/>
                <a:cs typeface="IBM Plex Sans"/>
                <a:sym typeface="IBM Plex Sans"/>
              </a:rPr>
              <a:t>Assessment</a:t>
            </a:r>
            <a:endParaRPr b="1" dirty="0">
              <a:latin typeface="IBM Plex Sans"/>
              <a:ea typeface="IBM Plex Sans"/>
              <a:cs typeface="IBM Plex Sans"/>
              <a:sym typeface="IBM Plex Sans"/>
            </a:endParaRPr>
          </a:p>
          <a:p>
            <a:pPr marL="457200" lvl="0" indent="-361950" algn="l" rtl="0">
              <a:spcBef>
                <a:spcPts val="600"/>
              </a:spcBef>
              <a:spcAft>
                <a:spcPts val="0"/>
              </a:spcAft>
              <a:buSzPts val="2100"/>
              <a:buChar char="▰"/>
            </a:pPr>
            <a:r>
              <a:rPr lang="en" dirty="0"/>
              <a:t>Formative and/or summative</a:t>
            </a:r>
            <a:endParaRPr dirty="0"/>
          </a:p>
          <a:p>
            <a:pPr marL="457200" lvl="0" indent="-361950" algn="l" rtl="0">
              <a:spcBef>
                <a:spcPts val="0"/>
              </a:spcBef>
              <a:spcAft>
                <a:spcPts val="0"/>
              </a:spcAft>
              <a:buSzPts val="2100"/>
              <a:buChar char="▰"/>
            </a:pPr>
            <a:r>
              <a:rPr lang="en" dirty="0"/>
              <a:t>Assessing collaborative skills</a:t>
            </a:r>
            <a:endParaRPr dirty="0"/>
          </a:p>
          <a:p>
            <a:pPr marL="457200" lvl="0" indent="-361950" algn="l" rtl="0">
              <a:spcBef>
                <a:spcPts val="0"/>
              </a:spcBef>
              <a:spcAft>
                <a:spcPts val="0"/>
              </a:spcAft>
              <a:buSzPts val="2100"/>
              <a:buChar char="▰"/>
            </a:pPr>
            <a:r>
              <a:rPr lang="en" dirty="0"/>
              <a:t>Assessing content knowledge</a:t>
            </a:r>
            <a:endParaRPr dirty="0"/>
          </a:p>
          <a:p>
            <a:pPr marL="457200" lvl="0" indent="-361950" algn="l" rtl="0">
              <a:spcBef>
                <a:spcPts val="0"/>
              </a:spcBef>
              <a:spcAft>
                <a:spcPts val="0"/>
              </a:spcAft>
              <a:buSzPts val="2100"/>
              <a:buChar char="▰"/>
            </a:pPr>
            <a:r>
              <a:rPr lang="en" dirty="0"/>
              <a:t>Assessing the process</a:t>
            </a:r>
            <a:endParaRPr dirty="0"/>
          </a:p>
        </p:txBody>
      </p:sp>
      <p:sp>
        <p:nvSpPr>
          <p:cNvPr id="253" name="Google Shape;253;p2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ctrTitle"/>
          </p:nvPr>
        </p:nvSpPr>
        <p:spPr>
          <a:xfrm>
            <a:off x="1790700" y="2383688"/>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Day-to-Day Collaborative Learning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Day-to-Day Collaborative Learning</a:t>
            </a:r>
            <a:endParaRPr/>
          </a:p>
        </p:txBody>
      </p:sp>
      <p:sp>
        <p:nvSpPr>
          <p:cNvPr id="264" name="Google Shape;264;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65" name="Google Shape;265;p26"/>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74650" algn="l" rtl="0">
              <a:spcBef>
                <a:spcPts val="600"/>
              </a:spcBef>
              <a:spcAft>
                <a:spcPts val="0"/>
              </a:spcAft>
              <a:buSzPts val="2300"/>
              <a:buChar char="▰"/>
            </a:pPr>
            <a:r>
              <a:rPr lang="en" dirty="0"/>
              <a:t>Connects students/creates community</a:t>
            </a:r>
            <a:endParaRPr dirty="0"/>
          </a:p>
          <a:p>
            <a:pPr marL="457200" lvl="0" indent="-374650" algn="l" rtl="0">
              <a:spcBef>
                <a:spcPts val="0"/>
              </a:spcBef>
              <a:spcAft>
                <a:spcPts val="0"/>
              </a:spcAft>
              <a:buSzPts val="2300"/>
              <a:buChar char="▰"/>
            </a:pPr>
            <a:r>
              <a:rPr lang="en" dirty="0"/>
              <a:t>Best to use instructor-driven approach; blended is possible too </a:t>
            </a:r>
            <a:endParaRPr dirty="0"/>
          </a:p>
          <a:p>
            <a:pPr marL="457200" lvl="0" indent="-374650" algn="l" rtl="0">
              <a:spcBef>
                <a:spcPts val="0"/>
              </a:spcBef>
              <a:spcAft>
                <a:spcPts val="0"/>
              </a:spcAft>
              <a:buSzPts val="2300"/>
              <a:buChar char="▰"/>
            </a:pPr>
            <a:r>
              <a:rPr lang="en" dirty="0"/>
              <a:t>Collaborative learning can be used with both large and small classes</a:t>
            </a:r>
            <a:endParaRPr dirty="0"/>
          </a:p>
          <a:p>
            <a:pPr marL="457200" lvl="0" indent="-374650" algn="l" rtl="0">
              <a:spcBef>
                <a:spcPts val="0"/>
              </a:spcBef>
              <a:spcAft>
                <a:spcPts val="0"/>
              </a:spcAft>
              <a:buSzPts val="2300"/>
              <a:buChar char="▰"/>
            </a:pPr>
            <a:r>
              <a:rPr lang="en" u="sng" dirty="0">
                <a:solidFill>
                  <a:schemeClr val="hlink"/>
                </a:solidFill>
                <a:hlinkClick r:id="rId3"/>
              </a:rPr>
              <a:t>Use of protocols to build trust and facilitate collaborative learning</a:t>
            </a:r>
            <a:endParaRPr dirty="0"/>
          </a:p>
          <a:p>
            <a:pPr marL="457200" lvl="0" indent="-419100" algn="l" rtl="0">
              <a:spcBef>
                <a:spcPts val="0"/>
              </a:spcBef>
              <a:spcAft>
                <a:spcPts val="0"/>
              </a:spcAft>
              <a:buSzPts val="3000"/>
              <a:buChar char="▰"/>
            </a:pPr>
            <a:r>
              <a:rPr lang="en" u="sng" dirty="0">
                <a:solidFill>
                  <a:schemeClr val="accent4"/>
                </a:solidFill>
                <a:hlinkClick r:id="rId4"/>
              </a:rPr>
              <a:t>Additional collaborative learning activities</a:t>
            </a:r>
            <a:endParaRPr dirty="0"/>
          </a:p>
          <a:p>
            <a:pPr marL="0" lvl="0" indent="0" algn="l" rtl="0">
              <a:spcBef>
                <a:spcPts val="6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Reading the Research: Example</a:t>
            </a:r>
            <a:endParaRPr/>
          </a:p>
        </p:txBody>
      </p:sp>
      <p:sp>
        <p:nvSpPr>
          <p:cNvPr id="271" name="Google Shape;271;p27"/>
          <p:cNvSpPr txBox="1">
            <a:spLocks noGrp="1"/>
          </p:cNvSpPr>
          <p:nvPr>
            <p:ph type="body" idx="1"/>
          </p:nvPr>
        </p:nvSpPr>
        <p:spPr>
          <a:xfrm>
            <a:off x="524725" y="1534125"/>
            <a:ext cx="7435800" cy="29997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Objective</a:t>
            </a:r>
            <a:r>
              <a:rPr lang="en" sz="2200" dirty="0">
                <a:solidFill>
                  <a:srgbClr val="000000"/>
                </a:solidFill>
              </a:rPr>
              <a:t>: Understand the function of literature reviews/prior research for framing a current study</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Procedures</a:t>
            </a:r>
            <a:r>
              <a:rPr lang="en" sz="2200" dirty="0">
                <a:solidFill>
                  <a:srgbClr val="000000"/>
                </a:solidFill>
              </a:rPr>
              <a:t>: Individual/Group Expectations</a:t>
            </a:r>
            <a:endParaRPr sz="2200" dirty="0">
              <a:solidFill>
                <a:srgbClr val="000000"/>
              </a:solidFill>
            </a:endParaRPr>
          </a:p>
          <a:p>
            <a:pPr marL="914400" lvl="1" indent="-349250" algn="l" rtl="0">
              <a:spcBef>
                <a:spcPts val="0"/>
              </a:spcBef>
              <a:spcAft>
                <a:spcPts val="0"/>
              </a:spcAft>
              <a:buClr>
                <a:srgbClr val="000000"/>
              </a:buClr>
              <a:buSzPts val="1900"/>
              <a:buChar char="╺"/>
            </a:pPr>
            <a:r>
              <a:rPr lang="en" sz="2200" dirty="0">
                <a:solidFill>
                  <a:srgbClr val="000000"/>
                </a:solidFill>
              </a:rPr>
              <a:t>Each group assigned a different article</a:t>
            </a:r>
            <a:endParaRPr sz="2200" dirty="0">
              <a:solidFill>
                <a:srgbClr val="000000"/>
              </a:solidFill>
            </a:endParaRPr>
          </a:p>
          <a:p>
            <a:pPr marL="914400" lvl="1" indent="-349250" algn="l" rtl="0">
              <a:spcBef>
                <a:spcPts val="0"/>
              </a:spcBef>
              <a:spcAft>
                <a:spcPts val="0"/>
              </a:spcAft>
              <a:buClr>
                <a:srgbClr val="000000"/>
              </a:buClr>
              <a:buSzPts val="1900"/>
              <a:buChar char="╺"/>
            </a:pPr>
            <a:r>
              <a:rPr lang="en" sz="2200" dirty="0">
                <a:solidFill>
                  <a:srgbClr val="000000"/>
                </a:solidFill>
              </a:rPr>
              <a:t>Each individual assigned sections of the article from which to prepare set of guided questions</a:t>
            </a:r>
            <a:endParaRPr sz="2200" dirty="0">
              <a:solidFill>
                <a:srgbClr val="000000"/>
              </a:solidFill>
            </a:endParaRPr>
          </a:p>
          <a:p>
            <a:pPr marL="914400" lvl="1" indent="-349250" algn="l" rtl="0">
              <a:spcBef>
                <a:spcPts val="0"/>
              </a:spcBef>
              <a:spcAft>
                <a:spcPts val="0"/>
              </a:spcAft>
              <a:buClr>
                <a:srgbClr val="000000"/>
              </a:buClr>
              <a:buSzPts val="1900"/>
              <a:buChar char="╺"/>
            </a:pPr>
            <a:r>
              <a:rPr lang="en" sz="2200" dirty="0">
                <a:solidFill>
                  <a:srgbClr val="000000"/>
                </a:solidFill>
              </a:rPr>
              <a:t>Groups come together to synthesize answers</a:t>
            </a:r>
            <a:endParaRPr sz="2200" dirty="0">
              <a:solidFill>
                <a:srgbClr val="000000"/>
              </a:solidFill>
            </a:endParaRPr>
          </a:p>
          <a:p>
            <a:pPr marL="914400" lvl="1" indent="-349250" algn="l" rtl="0">
              <a:spcBef>
                <a:spcPts val="0"/>
              </a:spcBef>
              <a:spcAft>
                <a:spcPts val="0"/>
              </a:spcAft>
              <a:buClr>
                <a:srgbClr val="000000"/>
              </a:buClr>
              <a:buSzPts val="1900"/>
              <a:buChar char="╺"/>
            </a:pPr>
            <a:r>
              <a:rPr lang="en" sz="2200" dirty="0">
                <a:solidFill>
                  <a:srgbClr val="000000"/>
                </a:solidFill>
              </a:rPr>
              <a:t>Protocol guides the whole-group meeting</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Link to assignment</a:t>
            </a:r>
            <a:r>
              <a:rPr lang="en" sz="2200" dirty="0">
                <a:solidFill>
                  <a:srgbClr val="000000"/>
                </a:solidFill>
              </a:rPr>
              <a:t>: </a:t>
            </a:r>
            <a:r>
              <a:rPr lang="en" sz="2200" u="sng" dirty="0">
                <a:solidFill>
                  <a:schemeClr val="hlink"/>
                </a:solidFill>
                <a:hlinkClick r:id="rId3"/>
              </a:rPr>
              <a:t>Reading the Research</a:t>
            </a:r>
            <a:endParaRPr sz="2200" dirty="0">
              <a:solidFill>
                <a:srgbClr val="000000"/>
              </a:solidFill>
            </a:endParaRPr>
          </a:p>
        </p:txBody>
      </p:sp>
      <p:sp>
        <p:nvSpPr>
          <p:cNvPr id="272" name="Google Shape;272;p2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body" idx="1"/>
          </p:nvPr>
        </p:nvSpPr>
        <p:spPr>
          <a:xfrm>
            <a:off x="380246" y="1584425"/>
            <a:ext cx="7533929" cy="29997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Instructor-driven: </a:t>
            </a:r>
            <a:r>
              <a:rPr lang="en" sz="2200" dirty="0">
                <a:solidFill>
                  <a:srgbClr val="000000"/>
                </a:solidFill>
              </a:rPr>
              <a:t>Breaking down/assigning parts; platforms for interactions</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Trust:</a:t>
            </a:r>
            <a:r>
              <a:rPr lang="en" sz="2200" dirty="0">
                <a:solidFill>
                  <a:srgbClr val="000000"/>
                </a:solidFill>
              </a:rPr>
              <a:t> Established at beginning of semester; built and maintained through the use of protocols</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Collaborative approach: </a:t>
            </a:r>
            <a:r>
              <a:rPr lang="en" sz="2200" dirty="0">
                <a:solidFill>
                  <a:srgbClr val="000000"/>
                </a:solidFill>
              </a:rPr>
              <a:t>Parallel; discrete parts prepared ahead of time, students discuss in one meeting</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Technology: </a:t>
            </a:r>
            <a:r>
              <a:rPr lang="en" sz="2200" dirty="0">
                <a:solidFill>
                  <a:srgbClr val="000000"/>
                </a:solidFill>
              </a:rPr>
              <a:t>Synchronous; think-pair-share during Zoom breakouts</a:t>
            </a:r>
            <a:endParaRPr sz="2200" dirty="0"/>
          </a:p>
        </p:txBody>
      </p:sp>
      <p:sp>
        <p:nvSpPr>
          <p:cNvPr id="278" name="Google Shape;278;p2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79" name="Google Shape;279;p2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Reading the Research: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body" idx="1"/>
          </p:nvPr>
        </p:nvSpPr>
        <p:spPr>
          <a:xfrm>
            <a:off x="579422" y="1584425"/>
            <a:ext cx="7278986" cy="29997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Self-assessment: </a:t>
            </a:r>
            <a:r>
              <a:rPr lang="en" sz="2200" dirty="0">
                <a:solidFill>
                  <a:srgbClr val="000000"/>
                </a:solidFill>
              </a:rPr>
              <a:t>Post-activity, reflective post</a:t>
            </a:r>
            <a:endParaRPr sz="2200" dirty="0">
              <a:solidFill>
                <a:srgbClr val="000000"/>
              </a:solidFill>
            </a:endParaRPr>
          </a:p>
          <a:p>
            <a:pPr marL="914400" lvl="1" indent="-355600" algn="l" rtl="0">
              <a:spcBef>
                <a:spcPts val="0"/>
              </a:spcBef>
              <a:spcAft>
                <a:spcPts val="0"/>
              </a:spcAft>
              <a:buSzPts val="2000"/>
              <a:buChar char="╺"/>
            </a:pPr>
            <a:r>
              <a:rPr lang="en" sz="2200" dirty="0">
                <a:solidFill>
                  <a:srgbClr val="000000"/>
                </a:solidFill>
              </a:rPr>
              <a:t>Content: summarizing key points; shift in thinking</a:t>
            </a:r>
            <a:endParaRPr sz="2200" dirty="0">
              <a:solidFill>
                <a:srgbClr val="000000"/>
              </a:solidFill>
            </a:endParaRPr>
          </a:p>
          <a:p>
            <a:pPr marL="914400" lvl="1" indent="-355600" algn="l" rtl="0">
              <a:spcBef>
                <a:spcPts val="0"/>
              </a:spcBef>
              <a:spcAft>
                <a:spcPts val="0"/>
              </a:spcAft>
              <a:buSzPts val="2000"/>
              <a:buChar char="╺"/>
            </a:pPr>
            <a:r>
              <a:rPr lang="en" sz="2200" dirty="0">
                <a:solidFill>
                  <a:srgbClr val="000000"/>
                </a:solidFill>
              </a:rPr>
              <a:t>Collaborative process: aiding in interpretation of article</a:t>
            </a:r>
            <a:endParaRPr sz="2200" dirty="0">
              <a:solidFill>
                <a:srgbClr val="000000"/>
              </a:solidFill>
            </a:endParaRPr>
          </a:p>
          <a:p>
            <a:pPr marL="914400" lvl="1" indent="-355600" algn="l" rtl="0">
              <a:spcBef>
                <a:spcPts val="0"/>
              </a:spcBef>
              <a:spcAft>
                <a:spcPts val="0"/>
              </a:spcAft>
              <a:buSzPts val="2000"/>
              <a:buChar char="╺"/>
            </a:pPr>
            <a:r>
              <a:rPr lang="en" sz="2200" dirty="0">
                <a:solidFill>
                  <a:srgbClr val="000000"/>
                </a:solidFill>
              </a:rPr>
              <a:t>Magic wand: What would you do differently</a:t>
            </a:r>
            <a:endParaRPr sz="2200" dirty="0">
              <a:solidFill>
                <a:srgbClr val="000000"/>
              </a:solidFill>
            </a:endParaRPr>
          </a:p>
          <a:p>
            <a:pPr marL="457200" lvl="0" indent="-355600" algn="l" rtl="0">
              <a:spcBef>
                <a:spcPts val="0"/>
              </a:spcBef>
              <a:spcAft>
                <a:spcPts val="0"/>
              </a:spcAft>
              <a:buSzPts val="2000"/>
              <a:buChar char="▰"/>
            </a:pPr>
            <a:r>
              <a:rPr lang="en" sz="2200" b="1" dirty="0">
                <a:solidFill>
                  <a:srgbClr val="000000"/>
                </a:solidFill>
                <a:latin typeface="IBM Plex Sans"/>
                <a:ea typeface="IBM Plex Sans"/>
                <a:cs typeface="IBM Plex Sans"/>
                <a:sym typeface="IBM Plex Sans"/>
              </a:rPr>
              <a:t>Formative assessment: </a:t>
            </a:r>
            <a:r>
              <a:rPr lang="en" sz="2200" dirty="0">
                <a:solidFill>
                  <a:srgbClr val="000000"/>
                </a:solidFill>
              </a:rPr>
              <a:t>Provides benchmarks related to content knowledge and collaborative skill development</a:t>
            </a:r>
            <a:endParaRPr sz="2200" dirty="0">
              <a:solidFill>
                <a:srgbClr val="000000"/>
              </a:solidFill>
            </a:endParaRPr>
          </a:p>
          <a:p>
            <a:pPr marL="0" lvl="0" indent="0" algn="l" rtl="0">
              <a:spcBef>
                <a:spcPts val="0"/>
              </a:spcBef>
              <a:spcAft>
                <a:spcPts val="0"/>
              </a:spcAft>
              <a:buNone/>
            </a:pPr>
            <a:endParaRPr sz="2000" dirty="0">
              <a:solidFill>
                <a:srgbClr val="000000"/>
              </a:solidFill>
            </a:endParaRPr>
          </a:p>
          <a:p>
            <a:pPr marL="0" lvl="0" indent="0" algn="l" rtl="0">
              <a:spcBef>
                <a:spcPts val="0"/>
              </a:spcBef>
              <a:spcAft>
                <a:spcPts val="0"/>
              </a:spcAft>
              <a:buNone/>
            </a:pPr>
            <a:endParaRPr sz="2000" dirty="0">
              <a:solidFill>
                <a:srgbClr val="000000"/>
              </a:solidFill>
            </a:endParaRPr>
          </a:p>
          <a:p>
            <a:pPr marL="0" lvl="0" indent="0" algn="l" rtl="0">
              <a:spcBef>
                <a:spcPts val="0"/>
              </a:spcBef>
              <a:spcAft>
                <a:spcPts val="0"/>
              </a:spcAft>
              <a:buNone/>
            </a:pPr>
            <a:endParaRPr sz="2000" dirty="0"/>
          </a:p>
          <a:p>
            <a:pPr marL="0" lvl="0" indent="0" algn="l" rtl="0">
              <a:spcBef>
                <a:spcPts val="600"/>
              </a:spcBef>
              <a:spcAft>
                <a:spcPts val="0"/>
              </a:spcAft>
              <a:buNone/>
            </a:pPr>
            <a:endParaRPr sz="2000" dirty="0"/>
          </a:p>
        </p:txBody>
      </p:sp>
      <p:sp>
        <p:nvSpPr>
          <p:cNvPr id="285" name="Google Shape;285;p2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86" name="Google Shape;286;p2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Reading the Research: Assessing Skills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Group Project Design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Group Project Design</a:t>
            </a:r>
            <a:endParaRPr/>
          </a:p>
        </p:txBody>
      </p:sp>
      <p:sp>
        <p:nvSpPr>
          <p:cNvPr id="297" name="Google Shape;297;p3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98" name="Google Shape;298;p31"/>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dirty="0"/>
              <a:t>Projects that span a few days to an entire semester</a:t>
            </a:r>
            <a:endParaRPr dirty="0"/>
          </a:p>
          <a:p>
            <a:pPr marL="457200" lvl="0" indent="-381000" algn="l" rtl="0">
              <a:spcBef>
                <a:spcPts val="0"/>
              </a:spcBef>
              <a:spcAft>
                <a:spcPts val="0"/>
              </a:spcAft>
              <a:buSzPts val="2400"/>
              <a:buChar char="▰"/>
            </a:pPr>
            <a:r>
              <a:rPr lang="en" dirty="0"/>
              <a:t>Provides students with deeper, collective learning experiences</a:t>
            </a:r>
            <a:endParaRPr dirty="0"/>
          </a:p>
          <a:p>
            <a:pPr marL="457200" lvl="0" indent="-381000" algn="l" rtl="0">
              <a:spcBef>
                <a:spcPts val="0"/>
              </a:spcBef>
              <a:spcAft>
                <a:spcPts val="0"/>
              </a:spcAft>
              <a:buSzPts val="2400"/>
              <a:buChar char="▰"/>
            </a:pPr>
            <a:r>
              <a:rPr lang="en" dirty="0"/>
              <a:t>Teaches students how to organize, manage, and problem solve through long-term collaborations</a:t>
            </a:r>
            <a:endParaRPr dirty="0"/>
          </a:p>
          <a:p>
            <a:pPr marL="0" lvl="0" indent="0" algn="l" rtl="0">
              <a:spcBef>
                <a:spcPts val="600"/>
              </a:spcBef>
              <a:spcAft>
                <a:spcPts val="0"/>
              </a:spcAft>
              <a:buNone/>
            </a:pPr>
            <a:endParaRPr sz="2600" dirty="0"/>
          </a:p>
          <a:p>
            <a:pPr marL="0" lvl="0" indent="0" algn="l" rtl="0">
              <a:spcBef>
                <a:spcPts val="6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74650" algn="l" rtl="0">
              <a:spcBef>
                <a:spcPts val="600"/>
              </a:spcBef>
              <a:spcAft>
                <a:spcPts val="0"/>
              </a:spcAft>
              <a:buSzPts val="2300"/>
              <a:buChar char="▰"/>
            </a:pPr>
            <a:r>
              <a:rPr lang="en" sz="2200" b="1" dirty="0">
                <a:latin typeface="IBM Plex Sans"/>
                <a:ea typeface="IBM Plex Sans"/>
                <a:cs typeface="IBM Plex Sans"/>
                <a:sym typeface="IBM Plex Sans"/>
              </a:rPr>
              <a:t>Objective</a:t>
            </a:r>
            <a:r>
              <a:rPr lang="en" sz="2200" dirty="0"/>
              <a:t>: Students work in teams to design a digital project incorporating skills used during the semester to explore a literary text; assignment emphasizes collaborative skill development</a:t>
            </a:r>
            <a:endParaRPr sz="2200" dirty="0"/>
          </a:p>
          <a:p>
            <a:pPr marL="457200" lvl="0" indent="-374650" algn="l" rtl="0">
              <a:spcBef>
                <a:spcPts val="0"/>
              </a:spcBef>
              <a:spcAft>
                <a:spcPts val="0"/>
              </a:spcAft>
              <a:buSzPts val="2300"/>
              <a:buChar char="▰"/>
            </a:pPr>
            <a:r>
              <a:rPr lang="en" sz="2200" b="1" dirty="0">
                <a:latin typeface="IBM Plex Sans"/>
                <a:ea typeface="IBM Plex Sans"/>
                <a:cs typeface="IBM Plex Sans"/>
                <a:sym typeface="IBM Plex Sans"/>
              </a:rPr>
              <a:t>Link to Assignment</a:t>
            </a:r>
            <a:r>
              <a:rPr lang="en" sz="2200" dirty="0"/>
              <a:t>: </a:t>
            </a:r>
            <a:r>
              <a:rPr lang="en" sz="2200" u="sng" dirty="0">
                <a:solidFill>
                  <a:schemeClr val="hlink"/>
                </a:solidFill>
                <a:hlinkClick r:id="rId3"/>
              </a:rPr>
              <a:t>Technology and Literature Final Project </a:t>
            </a:r>
            <a:endParaRPr sz="2200" dirty="0"/>
          </a:p>
        </p:txBody>
      </p:sp>
      <p:sp>
        <p:nvSpPr>
          <p:cNvPr id="304" name="Google Shape;304;p3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05" name="Google Shape;305;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and Literature: </a:t>
            </a:r>
            <a:endParaRPr/>
          </a:p>
          <a:p>
            <a:pPr marL="0" lvl="0" indent="0" algn="l" rtl="0">
              <a:spcBef>
                <a:spcPts val="0"/>
              </a:spcBef>
              <a:spcAft>
                <a:spcPts val="0"/>
              </a:spcAft>
              <a:buNone/>
            </a:pPr>
            <a:r>
              <a:rPr lang="en"/>
              <a:t>Final Project Example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5400700" scaled="0"/>
        </a:gra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Collaborative Work and Group Project Design</a:t>
            </a:r>
            <a:endParaRPr dirty="0"/>
          </a:p>
        </p:txBody>
      </p:sp>
      <p:sp>
        <p:nvSpPr>
          <p:cNvPr id="158" name="Google Shape;158;p15"/>
          <p:cNvSpPr txBox="1">
            <a:spLocks noGrp="1"/>
          </p:cNvSpPr>
          <p:nvPr>
            <p:ph type="title" idx="4294967295"/>
          </p:nvPr>
        </p:nvSpPr>
        <p:spPr>
          <a:xfrm>
            <a:off x="5968725" y="1797475"/>
            <a:ext cx="2858100" cy="2643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Jessica </a:t>
            </a:r>
            <a:r>
              <a:rPr lang="en" dirty="0" err="1"/>
              <a:t>DeSpain</a:t>
            </a:r>
            <a:endParaRPr dirty="0"/>
          </a:p>
          <a:p>
            <a:pPr marL="0" lvl="0" indent="0" algn="l" rtl="0">
              <a:spcBef>
                <a:spcPts val="0"/>
              </a:spcBef>
              <a:spcAft>
                <a:spcPts val="0"/>
              </a:spcAft>
              <a:buNone/>
            </a:pPr>
            <a:r>
              <a:rPr lang="en" sz="1700" dirty="0"/>
              <a:t>English </a:t>
            </a:r>
            <a:endParaRPr sz="1700" dirty="0"/>
          </a:p>
          <a:p>
            <a:pPr marL="0" lvl="0" indent="0" algn="l" rtl="0">
              <a:spcBef>
                <a:spcPts val="0"/>
              </a:spcBef>
              <a:spcAft>
                <a:spcPts val="0"/>
              </a:spcAft>
              <a:buNone/>
            </a:pPr>
            <a:r>
              <a:rPr lang="en" sz="1700" dirty="0" err="1"/>
              <a:t>jdespai@siue.edu</a:t>
            </a:r>
            <a:endParaRPr sz="17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Andrew Leland</a:t>
            </a:r>
            <a:endParaRPr dirty="0"/>
          </a:p>
          <a:p>
            <a:pPr marL="0" lvl="0" indent="0" algn="l" rtl="0">
              <a:spcBef>
                <a:spcPts val="0"/>
              </a:spcBef>
              <a:spcAft>
                <a:spcPts val="0"/>
              </a:spcAft>
              <a:buNone/>
            </a:pPr>
            <a:r>
              <a:rPr lang="en" sz="1700" dirty="0"/>
              <a:t>Educational Leadership</a:t>
            </a:r>
            <a:endParaRPr sz="1700" dirty="0"/>
          </a:p>
          <a:p>
            <a:pPr marL="0" lvl="0" indent="0" algn="l" rtl="0">
              <a:spcBef>
                <a:spcPts val="0"/>
              </a:spcBef>
              <a:spcAft>
                <a:spcPts val="0"/>
              </a:spcAft>
              <a:buNone/>
            </a:pPr>
            <a:r>
              <a:rPr lang="en" sz="1700" dirty="0" err="1"/>
              <a:t>aleland@siue.edu</a:t>
            </a:r>
            <a:endParaRPr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11" name="Google Shape;311;p33"/>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and Literature: Group Project Design</a:t>
            </a:r>
            <a:endParaRPr/>
          </a:p>
        </p:txBody>
      </p:sp>
      <p:sp>
        <p:nvSpPr>
          <p:cNvPr id="312" name="Google Shape;312;p33"/>
          <p:cNvSpPr txBox="1">
            <a:spLocks noGrp="1"/>
          </p:cNvSpPr>
          <p:nvPr>
            <p:ph type="body" idx="1"/>
          </p:nvPr>
        </p:nvSpPr>
        <p:spPr>
          <a:xfrm>
            <a:off x="585550" y="1606350"/>
            <a:ext cx="7617600" cy="2999700"/>
          </a:xfrm>
          <a:prstGeom prst="rect">
            <a:avLst/>
          </a:prstGeom>
        </p:spPr>
        <p:txBody>
          <a:bodyPr spcFirstLastPara="1" wrap="square" lIns="0" tIns="0" rIns="0" bIns="0" anchor="t" anchorCtr="0">
            <a:noAutofit/>
          </a:bodyPr>
          <a:lstStyle/>
          <a:p>
            <a:pPr marL="457200" lvl="0" indent="-336550" algn="l" rtl="0">
              <a:spcBef>
                <a:spcPts val="0"/>
              </a:spcBef>
              <a:spcAft>
                <a:spcPts val="0"/>
              </a:spcAft>
              <a:buSzPts val="1700"/>
              <a:buChar char="▰"/>
            </a:pPr>
            <a:r>
              <a:rPr lang="en" sz="2000" b="1">
                <a:latin typeface="IBM Plex Sans"/>
                <a:ea typeface="IBM Plex Sans"/>
                <a:cs typeface="IBM Plex Sans"/>
                <a:sym typeface="IBM Plex Sans"/>
              </a:rPr>
              <a:t>Student-driven</a:t>
            </a:r>
            <a:r>
              <a:rPr lang="en" sz="2000"/>
              <a:t>: Students work together to devise roles and responsibilities, plan a schedule, and establish check-ins </a:t>
            </a:r>
            <a:endParaRPr sz="2000"/>
          </a:p>
          <a:p>
            <a:pPr marL="457200" lvl="0" indent="-336550" algn="l" rtl="0">
              <a:spcBef>
                <a:spcPts val="0"/>
              </a:spcBef>
              <a:spcAft>
                <a:spcPts val="0"/>
              </a:spcAft>
              <a:buSzPts val="1700"/>
              <a:buChar char="▰"/>
            </a:pPr>
            <a:r>
              <a:rPr lang="en" sz="2000" b="1">
                <a:latin typeface="IBM Plex Sans"/>
                <a:ea typeface="IBM Plex Sans"/>
                <a:cs typeface="IBM Plex Sans"/>
                <a:sym typeface="IBM Plex Sans"/>
              </a:rPr>
              <a:t>Collaborative approach</a:t>
            </a:r>
            <a:r>
              <a:rPr lang="en" sz="2000"/>
              <a:t>: Blended; students complete initial readings synergistically and decide on a series of parallel and/or sequential tasks leading to project completion; includes several synergistic check-ins to improve final product.</a:t>
            </a:r>
            <a:endParaRPr sz="2000"/>
          </a:p>
          <a:p>
            <a:pPr marL="457200" lvl="0" indent="-355600" algn="l" rtl="0">
              <a:spcBef>
                <a:spcPts val="0"/>
              </a:spcBef>
              <a:spcAft>
                <a:spcPts val="0"/>
              </a:spcAft>
              <a:buSzPts val="2000"/>
              <a:buFont typeface="IBM Plex Sans"/>
              <a:buChar char="▰"/>
            </a:pPr>
            <a:r>
              <a:rPr lang="en" sz="2000" b="1">
                <a:latin typeface="IBM Plex Sans"/>
                <a:ea typeface="IBM Plex Sans"/>
                <a:cs typeface="IBM Plex Sans"/>
                <a:sym typeface="IBM Plex Sans"/>
              </a:rPr>
              <a:t>Technology: </a:t>
            </a:r>
            <a:r>
              <a:rPr lang="en" sz="2000"/>
              <a:t>Uses</a:t>
            </a:r>
            <a:r>
              <a:rPr lang="en" sz="2000" b="1">
                <a:latin typeface="IBM Plex Sans"/>
                <a:ea typeface="IBM Plex Sans"/>
                <a:cs typeface="IBM Plex Sans"/>
                <a:sym typeface="IBM Plex Sans"/>
              </a:rPr>
              <a:t> </a:t>
            </a:r>
            <a:r>
              <a:rPr lang="en" sz="2000"/>
              <a:t>Microsoft Teams to introduce field professionalism, establish standard communicate mode, and simplify assessment</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body" idx="1"/>
          </p:nvPr>
        </p:nvSpPr>
        <p:spPr>
          <a:xfrm>
            <a:off x="533575" y="1381825"/>
            <a:ext cx="7508100" cy="32022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 sz="2200" dirty="0"/>
              <a:t>Choose groups based on skill set, content interest, </a:t>
            </a:r>
            <a:r>
              <a:rPr lang="en" sz="2200" u="sng" dirty="0">
                <a:solidFill>
                  <a:schemeClr val="hlink"/>
                </a:solidFill>
                <a:hlinkClick r:id="rId3"/>
              </a:rPr>
              <a:t>scheduling availability</a:t>
            </a:r>
            <a:r>
              <a:rPr lang="en" sz="2200" dirty="0"/>
              <a:t>, or self-selection</a:t>
            </a:r>
            <a:endParaRPr sz="2200" dirty="0"/>
          </a:p>
          <a:p>
            <a:pPr marL="457200" lvl="0" indent="-355600" algn="l" rtl="0">
              <a:spcBef>
                <a:spcPts val="0"/>
              </a:spcBef>
              <a:spcAft>
                <a:spcPts val="0"/>
              </a:spcAft>
              <a:buSzPts val="2000"/>
              <a:buChar char="▰"/>
            </a:pPr>
            <a:r>
              <a:rPr lang="en" sz="2200" dirty="0"/>
              <a:t>Students complete a reflection about past collaborations and discuss with group and full class when appropriate</a:t>
            </a:r>
            <a:endParaRPr sz="2200" dirty="0"/>
          </a:p>
          <a:p>
            <a:pPr marL="457200" lvl="0" indent="-355600" algn="l" rtl="0">
              <a:spcBef>
                <a:spcPts val="0"/>
              </a:spcBef>
              <a:spcAft>
                <a:spcPts val="0"/>
              </a:spcAft>
              <a:buSzPts val="2000"/>
              <a:buChar char="▰"/>
            </a:pPr>
            <a:r>
              <a:rPr lang="en" sz="2200" dirty="0"/>
              <a:t>Groups complete and sign a </a:t>
            </a:r>
            <a:r>
              <a:rPr lang="en" sz="2200" u="sng" dirty="0">
                <a:solidFill>
                  <a:schemeClr val="hlink"/>
                </a:solidFill>
                <a:hlinkClick r:id="rId4"/>
              </a:rPr>
              <a:t>contract</a:t>
            </a:r>
            <a:r>
              <a:rPr lang="en" sz="2200" dirty="0"/>
              <a:t> with a timeline and specific roles and responsibilities</a:t>
            </a:r>
            <a:endParaRPr sz="2200" dirty="0"/>
          </a:p>
          <a:p>
            <a:pPr marL="457200" lvl="0" indent="-355600" algn="l" rtl="0">
              <a:spcBef>
                <a:spcPts val="0"/>
              </a:spcBef>
              <a:spcAft>
                <a:spcPts val="0"/>
              </a:spcAft>
              <a:buSzPts val="2000"/>
              <a:buChar char="▰"/>
            </a:pPr>
            <a:r>
              <a:rPr lang="en" sz="2200" dirty="0"/>
              <a:t>Instructor monitors progress and checks in with students and/or groups as needed</a:t>
            </a:r>
            <a:endParaRPr sz="2200" dirty="0"/>
          </a:p>
          <a:p>
            <a:pPr marL="0" lvl="0" indent="0" algn="l" rtl="0">
              <a:spcBef>
                <a:spcPts val="600"/>
              </a:spcBef>
              <a:spcAft>
                <a:spcPts val="0"/>
              </a:spcAft>
              <a:buNone/>
            </a:pPr>
            <a:endParaRPr sz="1700" dirty="0">
              <a:solidFill>
                <a:srgbClr val="000000"/>
              </a:solidFill>
            </a:endParaRPr>
          </a:p>
        </p:txBody>
      </p:sp>
      <p:sp>
        <p:nvSpPr>
          <p:cNvPr id="318" name="Google Shape;318;p3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19" name="Google Shape;319;p34"/>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and Literature: Building Trust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body" idx="1"/>
          </p:nvPr>
        </p:nvSpPr>
        <p:spPr>
          <a:xfrm>
            <a:off x="388150" y="1403775"/>
            <a:ext cx="7869900" cy="3202200"/>
          </a:xfrm>
          <a:prstGeom prst="rect">
            <a:avLst/>
          </a:prstGeom>
        </p:spPr>
        <p:txBody>
          <a:bodyPr spcFirstLastPara="1" wrap="square" lIns="0" tIns="0" rIns="0" bIns="0" anchor="t" anchorCtr="0">
            <a:noAutofit/>
          </a:bodyPr>
          <a:lstStyle/>
          <a:p>
            <a:pPr marL="457200" lvl="0" indent="-361950" algn="l" rtl="0">
              <a:spcBef>
                <a:spcPts val="600"/>
              </a:spcBef>
              <a:spcAft>
                <a:spcPts val="0"/>
              </a:spcAft>
              <a:buSzPts val="2100"/>
              <a:buChar char="▰"/>
            </a:pPr>
            <a:r>
              <a:rPr lang="en" sz="2200" b="1" dirty="0">
                <a:latin typeface="IBM Plex Sans"/>
                <a:ea typeface="IBM Plex Sans"/>
                <a:cs typeface="IBM Plex Sans"/>
                <a:sym typeface="IBM Plex Sans"/>
              </a:rPr>
              <a:t>Pre-assessment</a:t>
            </a:r>
            <a:r>
              <a:rPr lang="en" sz="2200" dirty="0"/>
              <a:t>: student reflection</a:t>
            </a:r>
            <a:endParaRPr sz="2200" dirty="0"/>
          </a:p>
          <a:p>
            <a:pPr marL="457200" lvl="0" indent="-361950" algn="l" rtl="0">
              <a:spcBef>
                <a:spcPts val="0"/>
              </a:spcBef>
              <a:spcAft>
                <a:spcPts val="0"/>
              </a:spcAft>
              <a:buSzPts val="2100"/>
              <a:buChar char="▰"/>
            </a:pPr>
            <a:r>
              <a:rPr lang="en" sz="2200" b="1" dirty="0">
                <a:latin typeface="IBM Plex Sans"/>
                <a:ea typeface="IBM Plex Sans"/>
                <a:cs typeface="IBM Plex Sans"/>
                <a:sym typeface="IBM Plex Sans"/>
              </a:rPr>
              <a:t>Formative Assessment</a:t>
            </a:r>
            <a:r>
              <a:rPr lang="en" sz="2200" dirty="0"/>
              <a:t>: Proposal; has work been distributed equitably? Have group planned for all tasks?</a:t>
            </a:r>
            <a:endParaRPr sz="2200" dirty="0"/>
          </a:p>
          <a:p>
            <a:pPr marL="457200" lvl="0" indent="-361950" algn="l" rtl="0">
              <a:spcBef>
                <a:spcPts val="0"/>
              </a:spcBef>
              <a:spcAft>
                <a:spcPts val="0"/>
              </a:spcAft>
              <a:buSzPts val="2100"/>
              <a:buFont typeface="IBM Plex Sans"/>
              <a:buChar char="▰"/>
            </a:pPr>
            <a:r>
              <a:rPr lang="en" sz="2200" b="1" dirty="0">
                <a:latin typeface="IBM Plex Sans"/>
                <a:ea typeface="IBM Plex Sans"/>
                <a:cs typeface="IBM Plex Sans"/>
                <a:sym typeface="IBM Plex Sans"/>
              </a:rPr>
              <a:t>Peer Review</a:t>
            </a:r>
            <a:r>
              <a:rPr lang="en" sz="2200" dirty="0"/>
              <a:t>: At midpoint, group members assess one another’s contributions and meet with instructor to discuss needed revisions to work plan; </a:t>
            </a:r>
            <a:r>
              <a:rPr lang="en" sz="2200" u="sng" dirty="0">
                <a:solidFill>
                  <a:schemeClr val="hlink"/>
                </a:solidFill>
                <a:hlinkClick r:id="rId3"/>
              </a:rPr>
              <a:t>example rubric</a:t>
            </a:r>
            <a:endParaRPr sz="2200" dirty="0"/>
          </a:p>
          <a:p>
            <a:pPr marL="457200" lvl="0" indent="-361950" algn="l" rtl="0">
              <a:spcBef>
                <a:spcPts val="0"/>
              </a:spcBef>
              <a:spcAft>
                <a:spcPts val="0"/>
              </a:spcAft>
              <a:buSzPts val="2100"/>
              <a:buChar char="▰"/>
            </a:pPr>
            <a:r>
              <a:rPr lang="en" sz="2200" b="1" dirty="0">
                <a:latin typeface="IBM Plex Sans"/>
                <a:ea typeface="IBM Plex Sans"/>
                <a:cs typeface="IBM Plex Sans"/>
                <a:sym typeface="IBM Plex Sans"/>
              </a:rPr>
              <a:t>Final Project Grade</a:t>
            </a:r>
            <a:r>
              <a:rPr lang="en" sz="2200" dirty="0"/>
              <a:t>: 60% Collaborative, 40% Individual, includes individual reflections, peer reviews, overall final project, and individual portion of final project.</a:t>
            </a:r>
            <a:endParaRPr sz="2200" dirty="0"/>
          </a:p>
          <a:p>
            <a:pPr marL="0" lvl="0" indent="0" algn="l" rtl="0">
              <a:spcBef>
                <a:spcPts val="600"/>
              </a:spcBef>
              <a:spcAft>
                <a:spcPts val="0"/>
              </a:spcAft>
              <a:buNone/>
            </a:pPr>
            <a:endParaRPr sz="1500" dirty="0">
              <a:solidFill>
                <a:srgbClr val="000000"/>
              </a:solidFill>
            </a:endParaRPr>
          </a:p>
        </p:txBody>
      </p:sp>
      <p:sp>
        <p:nvSpPr>
          <p:cNvPr id="325" name="Google Shape;325;p3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26" name="Google Shape;326;p3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and Literature: Assessment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Technological Tools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Technology Issues to Consider</a:t>
            </a:r>
            <a:endParaRPr/>
          </a:p>
        </p:txBody>
      </p:sp>
      <p:sp>
        <p:nvSpPr>
          <p:cNvPr id="337" name="Google Shape;337;p37"/>
          <p:cNvSpPr txBox="1">
            <a:spLocks noGrp="1"/>
          </p:cNvSpPr>
          <p:nvPr>
            <p:ph type="body" idx="1"/>
          </p:nvPr>
        </p:nvSpPr>
        <p:spPr>
          <a:xfrm>
            <a:off x="516048" y="1584425"/>
            <a:ext cx="7398127" cy="29997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200" dirty="0"/>
              <a:t>With some platforms, the instructor can check in on shared group documents and consider them in grading</a:t>
            </a:r>
            <a:endParaRPr sz="2200" dirty="0">
              <a:solidFill>
                <a:srgbClr val="000000"/>
              </a:solidFill>
              <a:latin typeface="Arial"/>
              <a:ea typeface="Arial"/>
              <a:cs typeface="Arial"/>
              <a:sym typeface="Arial"/>
            </a:endParaRPr>
          </a:p>
          <a:p>
            <a:pPr marL="457200" lvl="0" indent="-355600" algn="l" rtl="0">
              <a:spcBef>
                <a:spcPts val="0"/>
              </a:spcBef>
              <a:spcAft>
                <a:spcPts val="0"/>
              </a:spcAft>
              <a:buSzPts val="2000"/>
              <a:buChar char="▰"/>
            </a:pPr>
            <a:r>
              <a:rPr lang="en" sz="2200" dirty="0"/>
              <a:t>Students have variant comfort levels with technology; is the goal to help them learn a new program that may be useful or to use technology with which they are familiar?</a:t>
            </a:r>
            <a:endParaRPr sz="2200" dirty="0">
              <a:solidFill>
                <a:srgbClr val="000000"/>
              </a:solidFill>
              <a:latin typeface="Arial"/>
              <a:ea typeface="Arial"/>
              <a:cs typeface="Arial"/>
              <a:sym typeface="Arial"/>
            </a:endParaRPr>
          </a:p>
          <a:p>
            <a:pPr marL="457200" lvl="0" indent="-355600" algn="l" rtl="0">
              <a:spcBef>
                <a:spcPts val="0"/>
              </a:spcBef>
              <a:spcAft>
                <a:spcPts val="0"/>
              </a:spcAft>
              <a:buSzPts val="2000"/>
              <a:buChar char="▰"/>
            </a:pPr>
            <a:r>
              <a:rPr lang="en" sz="2200" dirty="0"/>
              <a:t>Too many platforms, especially when students have so many online classes, may be difficult to manage.</a:t>
            </a:r>
            <a:endParaRPr sz="2200" dirty="0">
              <a:solidFill>
                <a:srgbClr val="000000"/>
              </a:solidFill>
              <a:latin typeface="Arial"/>
              <a:ea typeface="Arial"/>
              <a:cs typeface="Arial"/>
              <a:sym typeface="Arial"/>
            </a:endParaRPr>
          </a:p>
          <a:p>
            <a:pPr marL="0" lvl="0" indent="0" algn="l" rtl="0">
              <a:spcBef>
                <a:spcPts val="600"/>
              </a:spcBef>
              <a:spcAft>
                <a:spcPts val="0"/>
              </a:spcAft>
              <a:buNone/>
            </a:pPr>
            <a:endParaRPr dirty="0"/>
          </a:p>
        </p:txBody>
      </p:sp>
      <p:sp>
        <p:nvSpPr>
          <p:cNvPr id="338" name="Google Shape;338;p3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914575" y="5461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Project Management Software</a:t>
            </a:r>
            <a:endParaRPr/>
          </a:p>
        </p:txBody>
      </p:sp>
      <p:sp>
        <p:nvSpPr>
          <p:cNvPr id="344" name="Google Shape;344;p38"/>
          <p:cNvSpPr txBox="1">
            <a:spLocks noGrp="1"/>
          </p:cNvSpPr>
          <p:nvPr>
            <p:ph type="body" idx="1"/>
          </p:nvPr>
        </p:nvSpPr>
        <p:spPr>
          <a:xfrm>
            <a:off x="624689" y="1584425"/>
            <a:ext cx="7650086"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2200" dirty="0"/>
              <a:t>Project management (PM) software is commonly used in business settings; learning to work in PM software will develop their professional knowledge</a:t>
            </a:r>
            <a:endParaRPr sz="2200" dirty="0"/>
          </a:p>
          <a:p>
            <a:pPr marL="457200" lvl="0" indent="-381000" algn="l" rtl="0">
              <a:spcBef>
                <a:spcPts val="0"/>
              </a:spcBef>
              <a:spcAft>
                <a:spcPts val="0"/>
              </a:spcAft>
              <a:buSzPts val="2400"/>
              <a:buChar char="▰"/>
            </a:pPr>
            <a:r>
              <a:rPr lang="en" sz="2200" dirty="0"/>
              <a:t>Students have access to chat, videoconference, document sharing, and task lists all in one place</a:t>
            </a:r>
            <a:endParaRPr sz="2200" dirty="0"/>
          </a:p>
          <a:p>
            <a:pPr marL="457200" lvl="0" indent="-381000" algn="l" rtl="0">
              <a:spcBef>
                <a:spcPts val="0"/>
              </a:spcBef>
              <a:spcAft>
                <a:spcPts val="0"/>
              </a:spcAft>
              <a:buSzPts val="2400"/>
              <a:buChar char="▰"/>
            </a:pPr>
            <a:r>
              <a:rPr lang="en" sz="2200" dirty="0"/>
              <a:t>Instructors can use PM software as an easy check-in method for group progress</a:t>
            </a:r>
            <a:endParaRPr sz="2200" dirty="0"/>
          </a:p>
          <a:p>
            <a:pPr marL="0" lvl="0" indent="0" algn="l" rtl="0">
              <a:spcBef>
                <a:spcPts val="600"/>
              </a:spcBef>
              <a:spcAft>
                <a:spcPts val="0"/>
              </a:spcAft>
              <a:buNone/>
            </a:pPr>
            <a:endParaRPr dirty="0"/>
          </a:p>
        </p:txBody>
      </p:sp>
      <p:sp>
        <p:nvSpPr>
          <p:cNvPr id="345" name="Google Shape;345;p3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txBox="1">
            <a:spLocks noGrp="1"/>
          </p:cNvSpPr>
          <p:nvPr>
            <p:ph type="title"/>
          </p:nvPr>
        </p:nvSpPr>
        <p:spPr>
          <a:xfrm>
            <a:off x="914575" y="5461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Project Management Software Options</a:t>
            </a:r>
            <a:endParaRPr/>
          </a:p>
        </p:txBody>
      </p:sp>
      <p:sp>
        <p:nvSpPr>
          <p:cNvPr id="351" name="Google Shape;351;p39"/>
          <p:cNvSpPr txBox="1">
            <a:spLocks noGrp="1"/>
          </p:cNvSpPr>
          <p:nvPr>
            <p:ph type="body" idx="1"/>
          </p:nvPr>
        </p:nvSpPr>
        <p:spPr>
          <a:xfrm>
            <a:off x="524725" y="1559275"/>
            <a:ext cx="76998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b="1" dirty="0"/>
              <a:t>SIUE-Supported</a:t>
            </a:r>
            <a:r>
              <a:rPr lang="en" sz="2200" dirty="0"/>
              <a:t>:</a:t>
            </a:r>
            <a:endParaRPr sz="2200" dirty="0"/>
          </a:p>
          <a:p>
            <a:pPr marL="457200" lvl="0" indent="-374650" algn="l" rtl="0">
              <a:spcBef>
                <a:spcPts val="600"/>
              </a:spcBef>
              <a:spcAft>
                <a:spcPts val="0"/>
              </a:spcAft>
              <a:buSzPts val="2300"/>
              <a:buChar char="▰"/>
            </a:pPr>
            <a:r>
              <a:rPr lang="en" sz="2200" dirty="0"/>
              <a:t>Microsoft Teams(</a:t>
            </a:r>
            <a:r>
              <a:rPr lang="en" sz="2200" u="sng" dirty="0">
                <a:solidFill>
                  <a:schemeClr val="hlink"/>
                </a:solidFill>
                <a:hlinkClick r:id="rId3"/>
              </a:rPr>
              <a:t>ITS Knowledge Base</a:t>
            </a:r>
            <a:r>
              <a:rPr lang="en" sz="2200" dirty="0"/>
              <a:t>, </a:t>
            </a:r>
            <a:r>
              <a:rPr lang="en" sz="2200" u="sng" dirty="0">
                <a:solidFill>
                  <a:schemeClr val="hlink"/>
                </a:solidFill>
                <a:hlinkClick r:id="rId4"/>
              </a:rPr>
              <a:t>Microsoft Education Blog</a:t>
            </a:r>
            <a:r>
              <a:rPr lang="en" sz="2200" dirty="0"/>
              <a:t>, </a:t>
            </a:r>
            <a:r>
              <a:rPr lang="en" sz="2200" i="1" u="sng" dirty="0">
                <a:solidFill>
                  <a:schemeClr val="hlink"/>
                </a:solidFill>
                <a:hlinkClick r:id="rId5"/>
              </a:rPr>
              <a:t>Cult of Pedagogy</a:t>
            </a:r>
            <a:r>
              <a:rPr lang="en" sz="2200" dirty="0"/>
              <a:t>, </a:t>
            </a:r>
            <a:r>
              <a:rPr lang="en" sz="2200" i="1" u="sng" dirty="0">
                <a:solidFill>
                  <a:schemeClr val="hlink"/>
                </a:solidFill>
                <a:hlinkClick r:id="rId6"/>
              </a:rPr>
              <a:t>Ditch That Textbook</a:t>
            </a:r>
            <a:r>
              <a:rPr lang="en" sz="2200" dirty="0"/>
              <a:t>)</a:t>
            </a:r>
            <a:endParaRPr sz="2200" dirty="0"/>
          </a:p>
          <a:p>
            <a:pPr marL="0" lvl="0" indent="0" algn="l" rtl="0">
              <a:spcBef>
                <a:spcPts val="600"/>
              </a:spcBef>
              <a:spcAft>
                <a:spcPts val="0"/>
              </a:spcAft>
              <a:buNone/>
            </a:pPr>
            <a:r>
              <a:rPr lang="en" sz="2200" b="1" dirty="0"/>
              <a:t>Open-Source Options</a:t>
            </a:r>
            <a:r>
              <a:rPr lang="en" sz="2200" dirty="0"/>
              <a:t>:</a:t>
            </a:r>
            <a:endParaRPr sz="2200" dirty="0"/>
          </a:p>
          <a:p>
            <a:pPr marL="457200" lvl="0" indent="-374650" algn="l" rtl="0">
              <a:spcBef>
                <a:spcPts val="600"/>
              </a:spcBef>
              <a:spcAft>
                <a:spcPts val="0"/>
              </a:spcAft>
              <a:buSzPts val="2300"/>
              <a:buChar char="▰"/>
            </a:pPr>
            <a:r>
              <a:rPr lang="en" sz="2200" u="sng" dirty="0">
                <a:solidFill>
                  <a:schemeClr val="hlink"/>
                </a:solidFill>
                <a:hlinkClick r:id="rId7"/>
              </a:rPr>
              <a:t>Slack</a:t>
            </a:r>
            <a:r>
              <a:rPr lang="en" sz="2200" dirty="0"/>
              <a:t> and </a:t>
            </a:r>
            <a:r>
              <a:rPr lang="en" sz="2200" u="sng" dirty="0">
                <a:solidFill>
                  <a:schemeClr val="hlink"/>
                </a:solidFill>
                <a:hlinkClick r:id="rId8"/>
              </a:rPr>
              <a:t>Discord</a:t>
            </a:r>
            <a:r>
              <a:rPr lang="en" sz="2200" dirty="0"/>
              <a:t> (streamlined chatting)</a:t>
            </a:r>
            <a:endParaRPr sz="2200" dirty="0"/>
          </a:p>
          <a:p>
            <a:pPr marL="457200" lvl="0" indent="-374650" algn="l" rtl="0">
              <a:spcBef>
                <a:spcPts val="0"/>
              </a:spcBef>
              <a:spcAft>
                <a:spcPts val="0"/>
              </a:spcAft>
              <a:buSzPts val="2300"/>
              <a:buChar char="▰"/>
            </a:pPr>
            <a:r>
              <a:rPr lang="en" sz="2200" u="sng" dirty="0">
                <a:solidFill>
                  <a:schemeClr val="hlink"/>
                </a:solidFill>
                <a:hlinkClick r:id="rId9"/>
              </a:rPr>
              <a:t>Trello</a:t>
            </a:r>
            <a:r>
              <a:rPr lang="en" sz="2200" dirty="0"/>
              <a:t> (useful for organizing tasks and responsibilities)</a:t>
            </a:r>
            <a:endParaRPr sz="2200" dirty="0"/>
          </a:p>
          <a:p>
            <a:pPr marL="0" lvl="0" indent="0" algn="l" rtl="0">
              <a:spcBef>
                <a:spcPts val="600"/>
              </a:spcBef>
              <a:spcAft>
                <a:spcPts val="0"/>
              </a:spcAft>
              <a:buNone/>
            </a:pPr>
            <a:endParaRPr dirty="0"/>
          </a:p>
        </p:txBody>
      </p:sp>
      <p:sp>
        <p:nvSpPr>
          <p:cNvPr id="352" name="Google Shape;352;p3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Video Conferencing with Breakout Rooms</a:t>
            </a:r>
            <a:endParaRPr/>
          </a:p>
        </p:txBody>
      </p:sp>
      <p:sp>
        <p:nvSpPr>
          <p:cNvPr id="358" name="Google Shape;358;p40"/>
          <p:cNvSpPr txBox="1">
            <a:spLocks noGrp="1"/>
          </p:cNvSpPr>
          <p:nvPr>
            <p:ph type="body" idx="1"/>
          </p:nvPr>
        </p:nvSpPr>
        <p:spPr>
          <a:xfrm>
            <a:off x="428125" y="1604725"/>
            <a:ext cx="3802200" cy="2999700"/>
          </a:xfrm>
          <a:prstGeom prst="rect">
            <a:avLst/>
          </a:prstGeom>
        </p:spPr>
        <p:txBody>
          <a:bodyPr spcFirstLastPara="1" wrap="square" lIns="0" tIns="0" rIns="0" bIns="0" anchor="t" anchorCtr="0">
            <a:noAutofit/>
          </a:bodyPr>
          <a:lstStyle/>
          <a:p>
            <a:pPr marL="0" marR="0" lvl="0" indent="0" algn="l" rtl="0">
              <a:lnSpc>
                <a:spcPct val="115000"/>
              </a:lnSpc>
              <a:spcBef>
                <a:spcPts val="600"/>
              </a:spcBef>
              <a:spcAft>
                <a:spcPts val="0"/>
              </a:spcAft>
              <a:buNone/>
            </a:pPr>
            <a:r>
              <a:rPr lang="en" sz="2200" b="1" dirty="0"/>
              <a:t>SIUE-supported</a:t>
            </a:r>
            <a:r>
              <a:rPr lang="en" sz="2200" dirty="0"/>
              <a:t>:</a:t>
            </a:r>
            <a:endParaRPr sz="2200" dirty="0"/>
          </a:p>
          <a:p>
            <a:pPr marL="457200" marR="0" lvl="0" indent="-381000" algn="l" rtl="0">
              <a:lnSpc>
                <a:spcPct val="115000"/>
              </a:lnSpc>
              <a:spcBef>
                <a:spcPts val="600"/>
              </a:spcBef>
              <a:spcAft>
                <a:spcPts val="0"/>
              </a:spcAft>
              <a:buSzPts val="2400"/>
              <a:buChar char="▰"/>
            </a:pPr>
            <a:r>
              <a:rPr lang="en" sz="2200" dirty="0"/>
              <a:t>Zoom (</a:t>
            </a:r>
            <a:r>
              <a:rPr lang="en" sz="2200" u="sng" dirty="0">
                <a:solidFill>
                  <a:schemeClr val="hlink"/>
                </a:solidFill>
                <a:hlinkClick r:id="rId3"/>
              </a:rPr>
              <a:t>ITS Knowledge Base</a:t>
            </a:r>
            <a:r>
              <a:rPr lang="en" sz="2200" dirty="0"/>
              <a:t>)</a:t>
            </a:r>
            <a:endParaRPr sz="2200" dirty="0"/>
          </a:p>
          <a:p>
            <a:pPr marL="457200" lvl="0" indent="-381000" algn="l" rtl="0">
              <a:spcBef>
                <a:spcPts val="0"/>
              </a:spcBef>
              <a:spcAft>
                <a:spcPts val="0"/>
              </a:spcAft>
              <a:buSzPts val="2400"/>
              <a:buChar char="▰"/>
            </a:pPr>
            <a:r>
              <a:rPr lang="en" sz="2200" dirty="0"/>
              <a:t>Microsoft Teams (currently no breakout room feature, but here is a </a:t>
            </a:r>
            <a:r>
              <a:rPr lang="en" sz="2200" u="sng" dirty="0">
                <a:solidFill>
                  <a:schemeClr val="hlink"/>
                </a:solidFill>
                <a:hlinkClick r:id="rId4"/>
              </a:rPr>
              <a:t>workaround tutorial</a:t>
            </a:r>
            <a:r>
              <a:rPr lang="en" sz="2200" dirty="0"/>
              <a:t>)</a:t>
            </a:r>
            <a:endParaRPr sz="2200" dirty="0"/>
          </a:p>
          <a:p>
            <a:pPr marL="0" lvl="0" indent="0" algn="l" rtl="0">
              <a:spcBef>
                <a:spcPts val="600"/>
              </a:spcBef>
              <a:spcAft>
                <a:spcPts val="0"/>
              </a:spcAft>
              <a:buNone/>
            </a:pPr>
            <a:endParaRPr dirty="0"/>
          </a:p>
        </p:txBody>
      </p:sp>
      <p:sp>
        <p:nvSpPr>
          <p:cNvPr id="359" name="Google Shape;359;p4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60" name="Google Shape;360;p40"/>
          <p:cNvSpPr txBox="1">
            <a:spLocks noGrp="1"/>
          </p:cNvSpPr>
          <p:nvPr>
            <p:ph type="body" idx="1"/>
          </p:nvPr>
        </p:nvSpPr>
        <p:spPr>
          <a:xfrm>
            <a:off x="4413566" y="1604725"/>
            <a:ext cx="3802200" cy="2999700"/>
          </a:xfrm>
          <a:prstGeom prst="rect">
            <a:avLst/>
          </a:prstGeom>
        </p:spPr>
        <p:txBody>
          <a:bodyPr spcFirstLastPara="1" wrap="square" lIns="0" tIns="0" rIns="0" bIns="0" anchor="t" anchorCtr="0">
            <a:noAutofit/>
          </a:bodyPr>
          <a:lstStyle/>
          <a:p>
            <a:pPr marL="0" marR="0" lvl="0" indent="0" algn="l" rtl="0">
              <a:lnSpc>
                <a:spcPct val="115000"/>
              </a:lnSpc>
              <a:spcBef>
                <a:spcPts val="600"/>
              </a:spcBef>
              <a:spcAft>
                <a:spcPts val="0"/>
              </a:spcAft>
              <a:buNone/>
            </a:pPr>
            <a:r>
              <a:rPr lang="en" sz="2200" b="1" dirty="0"/>
              <a:t>Quick Tips</a:t>
            </a:r>
            <a:r>
              <a:rPr lang="en" sz="2200" dirty="0"/>
              <a:t>:</a:t>
            </a:r>
            <a:endParaRPr sz="2200" dirty="0"/>
          </a:p>
          <a:p>
            <a:pPr marL="457200" marR="0" lvl="0" indent="-381000" algn="l" rtl="0">
              <a:lnSpc>
                <a:spcPct val="115000"/>
              </a:lnSpc>
              <a:spcBef>
                <a:spcPts val="600"/>
              </a:spcBef>
              <a:spcAft>
                <a:spcPts val="0"/>
              </a:spcAft>
              <a:buSzPts val="2400"/>
              <a:buChar char="▰"/>
            </a:pPr>
            <a:r>
              <a:rPr lang="en" sz="2200" dirty="0"/>
              <a:t>Login early to pre-assign students to rooms</a:t>
            </a:r>
            <a:endParaRPr sz="2200" dirty="0"/>
          </a:p>
          <a:p>
            <a:pPr marL="457200" marR="0" lvl="0" indent="-381000" algn="l" rtl="0">
              <a:lnSpc>
                <a:spcPct val="115000"/>
              </a:lnSpc>
              <a:spcBef>
                <a:spcPts val="0"/>
              </a:spcBef>
              <a:spcAft>
                <a:spcPts val="0"/>
              </a:spcAft>
              <a:buSzPts val="2400"/>
              <a:buChar char="▰"/>
            </a:pPr>
            <a:r>
              <a:rPr lang="en" sz="2200" dirty="0"/>
              <a:t>Give students a task list and time limit</a:t>
            </a:r>
            <a:endParaRPr sz="2200" dirty="0"/>
          </a:p>
          <a:p>
            <a:pPr marL="457200" lvl="0" indent="-381000" algn="l" rtl="0">
              <a:spcBef>
                <a:spcPts val="0"/>
              </a:spcBef>
              <a:spcAft>
                <a:spcPts val="0"/>
              </a:spcAft>
              <a:buSzPts val="2400"/>
              <a:buChar char="▰"/>
            </a:pPr>
            <a:r>
              <a:rPr lang="en" sz="2200" dirty="0"/>
              <a:t>Use broadcast feature to give time warnings </a:t>
            </a:r>
            <a:endParaRPr sz="2200" dirty="0"/>
          </a:p>
          <a:p>
            <a:pPr marL="0" lvl="0" indent="0" algn="l" rtl="0">
              <a:spcBef>
                <a:spcPts val="60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Multimedia Interactive Platforms</a:t>
            </a:r>
            <a:endParaRPr/>
          </a:p>
        </p:txBody>
      </p:sp>
      <p:sp>
        <p:nvSpPr>
          <p:cNvPr id="366" name="Google Shape;366;p41"/>
          <p:cNvSpPr txBox="1">
            <a:spLocks noGrp="1"/>
          </p:cNvSpPr>
          <p:nvPr>
            <p:ph type="body" idx="1"/>
          </p:nvPr>
        </p:nvSpPr>
        <p:spPr>
          <a:xfrm>
            <a:off x="356600" y="1553975"/>
            <a:ext cx="79056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b="1" dirty="0"/>
              <a:t>SIUE-supported</a:t>
            </a:r>
            <a:r>
              <a:rPr lang="en" sz="2200" dirty="0"/>
              <a:t>:</a:t>
            </a:r>
            <a:endParaRPr sz="2200" dirty="0"/>
          </a:p>
          <a:p>
            <a:pPr marL="457200" lvl="0" indent="-368300" algn="l" rtl="0">
              <a:spcBef>
                <a:spcPts val="600"/>
              </a:spcBef>
              <a:spcAft>
                <a:spcPts val="0"/>
              </a:spcAft>
              <a:buSzPts val="2200"/>
              <a:buChar char="▰"/>
            </a:pPr>
            <a:r>
              <a:rPr lang="en" sz="2200" dirty="0"/>
              <a:t>Blackboard (discussion board, wiki, </a:t>
            </a:r>
            <a:r>
              <a:rPr lang="en" sz="2200" u="sng" dirty="0">
                <a:solidFill>
                  <a:schemeClr val="hlink"/>
                </a:solidFill>
                <a:hlinkClick r:id="rId3"/>
              </a:rPr>
              <a:t>ITS Knowledge Base</a:t>
            </a:r>
            <a:r>
              <a:rPr lang="en" sz="2200" dirty="0"/>
              <a:t>)</a:t>
            </a:r>
            <a:endParaRPr sz="2200" dirty="0"/>
          </a:p>
          <a:p>
            <a:pPr marL="0" lvl="0" indent="0" algn="l" rtl="0">
              <a:spcBef>
                <a:spcPts val="600"/>
              </a:spcBef>
              <a:spcAft>
                <a:spcPts val="0"/>
              </a:spcAft>
              <a:buNone/>
            </a:pPr>
            <a:r>
              <a:rPr lang="en" sz="2200" b="1" dirty="0"/>
              <a:t>Open-Source Options</a:t>
            </a:r>
            <a:r>
              <a:rPr lang="en" sz="2200" dirty="0"/>
              <a:t>:</a:t>
            </a:r>
            <a:endParaRPr sz="2200" dirty="0"/>
          </a:p>
          <a:p>
            <a:pPr marL="457200" lvl="0" indent="-368300" algn="l" rtl="0">
              <a:spcBef>
                <a:spcPts val="600"/>
              </a:spcBef>
              <a:spcAft>
                <a:spcPts val="0"/>
              </a:spcAft>
              <a:buSzPts val="2200"/>
              <a:buChar char="▰"/>
            </a:pPr>
            <a:r>
              <a:rPr lang="en" sz="2200" u="sng" dirty="0">
                <a:solidFill>
                  <a:schemeClr val="hlink"/>
                </a:solidFill>
                <a:hlinkClick r:id="rId4"/>
              </a:rPr>
              <a:t>Padlet</a:t>
            </a:r>
            <a:r>
              <a:rPr lang="en" sz="2200" dirty="0"/>
              <a:t> (a place to share any file type; allows for extensive commenting; see </a:t>
            </a:r>
            <a:r>
              <a:rPr lang="en" sz="2200" u="sng" dirty="0">
                <a:solidFill>
                  <a:schemeClr val="hlink"/>
                </a:solidFill>
                <a:hlinkClick r:id="rId5"/>
              </a:rPr>
              <a:t>example</a:t>
            </a:r>
            <a:r>
              <a:rPr lang="en" sz="2200" dirty="0"/>
              <a:t> from Cali and </a:t>
            </a:r>
            <a:r>
              <a:rPr lang="en" sz="2200" dirty="0" err="1"/>
              <a:t>DeSpain</a:t>
            </a:r>
            <a:r>
              <a:rPr lang="en" sz="2200" dirty="0"/>
              <a:t>)</a:t>
            </a:r>
            <a:endParaRPr sz="2200" dirty="0"/>
          </a:p>
          <a:p>
            <a:pPr marL="457200" lvl="0" indent="-368300" algn="l" rtl="0">
              <a:spcBef>
                <a:spcPts val="0"/>
              </a:spcBef>
              <a:spcAft>
                <a:spcPts val="0"/>
              </a:spcAft>
              <a:buSzPts val="2200"/>
              <a:buChar char="▰"/>
            </a:pPr>
            <a:r>
              <a:rPr lang="en" sz="2200" u="sng" dirty="0">
                <a:solidFill>
                  <a:schemeClr val="hlink"/>
                </a:solidFill>
                <a:hlinkClick r:id="rId6"/>
              </a:rPr>
              <a:t>FlipGrid</a:t>
            </a:r>
            <a:r>
              <a:rPr lang="en" sz="2200" dirty="0"/>
              <a:t> (a video-based discussion board; </a:t>
            </a:r>
            <a:r>
              <a:rPr lang="en" sz="2200" u="sng" dirty="0">
                <a:solidFill>
                  <a:schemeClr val="hlink"/>
                </a:solidFill>
                <a:hlinkClick r:id="rId7"/>
              </a:rPr>
              <a:t>FlipGrid for Higher Education</a:t>
            </a:r>
            <a:r>
              <a:rPr lang="en" sz="2200" dirty="0"/>
              <a:t>, </a:t>
            </a:r>
            <a:r>
              <a:rPr lang="en" sz="2200" u="sng" dirty="0">
                <a:solidFill>
                  <a:schemeClr val="hlink"/>
                </a:solidFill>
                <a:hlinkClick r:id="rId8"/>
              </a:rPr>
              <a:t>UMass Blog</a:t>
            </a:r>
            <a:r>
              <a:rPr lang="en" sz="2200" dirty="0"/>
              <a:t>)</a:t>
            </a:r>
            <a:endParaRPr sz="2200" dirty="0"/>
          </a:p>
        </p:txBody>
      </p:sp>
      <p:sp>
        <p:nvSpPr>
          <p:cNvPr id="367" name="Google Shape;367;p4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Quick Tips for Multimedia Interactive Platforms</a:t>
            </a:r>
            <a:endParaRPr/>
          </a:p>
        </p:txBody>
      </p:sp>
      <p:sp>
        <p:nvSpPr>
          <p:cNvPr id="373" name="Google Shape;373;p42"/>
          <p:cNvSpPr txBox="1">
            <a:spLocks noGrp="1"/>
          </p:cNvSpPr>
          <p:nvPr>
            <p:ph type="body" idx="2"/>
          </p:nvPr>
        </p:nvSpPr>
        <p:spPr>
          <a:xfrm>
            <a:off x="855150" y="1584425"/>
            <a:ext cx="7473900" cy="29571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dirty="0"/>
              <a:t>Post article, video, artifact, or discussion prompt</a:t>
            </a:r>
            <a:endParaRPr dirty="0"/>
          </a:p>
          <a:p>
            <a:pPr marL="457200" lvl="0" indent="-381000" algn="l" rtl="0">
              <a:spcBef>
                <a:spcPts val="0"/>
              </a:spcBef>
              <a:spcAft>
                <a:spcPts val="0"/>
              </a:spcAft>
              <a:buSzPts val="2400"/>
              <a:buChar char="▰"/>
            </a:pPr>
            <a:r>
              <a:rPr lang="en" dirty="0"/>
              <a:t>Have pre-assigned groups asynchronously respond via video or comment</a:t>
            </a:r>
            <a:endParaRPr dirty="0"/>
          </a:p>
          <a:p>
            <a:pPr marL="457200" lvl="0" indent="-381000" algn="l" rtl="0">
              <a:spcBef>
                <a:spcPts val="0"/>
              </a:spcBef>
              <a:spcAft>
                <a:spcPts val="0"/>
              </a:spcAft>
              <a:buSzPts val="2400"/>
              <a:buChar char="▰"/>
            </a:pPr>
            <a:r>
              <a:rPr lang="en" dirty="0"/>
              <a:t>Give one rotating group member synthesize discussion at end of module/week</a:t>
            </a:r>
            <a:endParaRPr dirty="0"/>
          </a:p>
          <a:p>
            <a:pPr marL="457200" lvl="0" indent="-381000" algn="l" rtl="0">
              <a:spcBef>
                <a:spcPts val="0"/>
              </a:spcBef>
              <a:spcAft>
                <a:spcPts val="0"/>
              </a:spcAft>
              <a:buSzPts val="2400"/>
              <a:buChar char="▰"/>
            </a:pPr>
            <a:r>
              <a:rPr lang="en" dirty="0"/>
              <a:t>Alternatively, run a synchronous conversation entirely through an interactive platform</a:t>
            </a:r>
            <a:endParaRPr dirty="0"/>
          </a:p>
        </p:txBody>
      </p:sp>
      <p:sp>
        <p:nvSpPr>
          <p:cNvPr id="374" name="Google Shape;374;p4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body" idx="1"/>
          </p:nvPr>
        </p:nvSpPr>
        <p:spPr>
          <a:xfrm>
            <a:off x="2698575" y="1179225"/>
            <a:ext cx="5234700" cy="30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Collaboration is a process that involves mixing ideas, approaches, and contributions into a uniquely representative outcome.</a:t>
            </a:r>
            <a:endParaRPr/>
          </a:p>
          <a:p>
            <a:pPr marL="0" lvl="0" indent="0" algn="l" rtl="0">
              <a:spcBef>
                <a:spcPts val="0"/>
              </a:spcBef>
              <a:spcAft>
                <a:spcPts val="0"/>
              </a:spcAft>
              <a:buNone/>
            </a:pPr>
            <a:r>
              <a:rPr lang="en" sz="1700" i="0"/>
              <a:t>—Janet Salmons, </a:t>
            </a:r>
            <a:r>
              <a:rPr lang="en" sz="1700"/>
              <a:t>Learning to Collaborate, Collaborating to Learn</a:t>
            </a:r>
            <a:endParaRPr sz="1700"/>
          </a:p>
          <a:p>
            <a:pPr marL="0" lvl="0" indent="0" algn="ctr" rtl="0">
              <a:spcBef>
                <a:spcPts val="600"/>
              </a:spcBef>
              <a:spcAft>
                <a:spcPts val="0"/>
              </a:spcAft>
              <a:buNone/>
            </a:pPr>
            <a:endParaRPr/>
          </a:p>
        </p:txBody>
      </p:sp>
      <p:sp>
        <p:nvSpPr>
          <p:cNvPr id="164" name="Google Shape;164;p16"/>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Collaborative Editing Platforms</a:t>
            </a:r>
            <a:endParaRPr/>
          </a:p>
        </p:txBody>
      </p:sp>
      <p:sp>
        <p:nvSpPr>
          <p:cNvPr id="380" name="Google Shape;380;p43"/>
          <p:cNvSpPr txBox="1">
            <a:spLocks noGrp="1"/>
          </p:cNvSpPr>
          <p:nvPr>
            <p:ph type="body" idx="1"/>
          </p:nvPr>
        </p:nvSpPr>
        <p:spPr>
          <a:xfrm>
            <a:off x="356600" y="1553975"/>
            <a:ext cx="40869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b="1" dirty="0"/>
              <a:t>SIUE-supported</a:t>
            </a:r>
            <a:r>
              <a:rPr lang="en" sz="2200" dirty="0"/>
              <a:t>:</a:t>
            </a:r>
            <a:endParaRPr sz="2200" dirty="0"/>
          </a:p>
          <a:p>
            <a:pPr marL="457200" lvl="0" indent="-368300" algn="l" rtl="0">
              <a:spcBef>
                <a:spcPts val="600"/>
              </a:spcBef>
              <a:spcAft>
                <a:spcPts val="0"/>
              </a:spcAft>
              <a:buSzPts val="2200"/>
              <a:buChar char="▰"/>
            </a:pPr>
            <a:r>
              <a:rPr lang="en" sz="2200" dirty="0"/>
              <a:t>One Drive or Microsoft Teams with web versions of Word, Excel, and PowerPoint </a:t>
            </a:r>
            <a:endParaRPr sz="2200" dirty="0"/>
          </a:p>
          <a:p>
            <a:pPr marL="0" lvl="0" indent="0" algn="l" rtl="0">
              <a:spcBef>
                <a:spcPts val="600"/>
              </a:spcBef>
              <a:spcAft>
                <a:spcPts val="0"/>
              </a:spcAft>
              <a:buNone/>
            </a:pPr>
            <a:r>
              <a:rPr lang="en" sz="2200" b="1" dirty="0"/>
              <a:t>Open-Source Options</a:t>
            </a:r>
            <a:r>
              <a:rPr lang="en" sz="2200" dirty="0"/>
              <a:t>:</a:t>
            </a:r>
            <a:endParaRPr sz="2200" dirty="0"/>
          </a:p>
          <a:p>
            <a:pPr marL="457200" lvl="0" indent="-368300" algn="l" rtl="0">
              <a:spcBef>
                <a:spcPts val="600"/>
              </a:spcBef>
              <a:spcAft>
                <a:spcPts val="0"/>
              </a:spcAft>
              <a:buSzPts val="2200"/>
              <a:buChar char="▰"/>
            </a:pPr>
            <a:r>
              <a:rPr lang="en" sz="2200" dirty="0"/>
              <a:t>Google Drive/Google Docs</a:t>
            </a:r>
            <a:endParaRPr sz="2200" dirty="0"/>
          </a:p>
        </p:txBody>
      </p:sp>
      <p:sp>
        <p:nvSpPr>
          <p:cNvPr id="381" name="Google Shape;381;p4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82" name="Google Shape;382;p43"/>
          <p:cNvSpPr txBox="1"/>
          <p:nvPr/>
        </p:nvSpPr>
        <p:spPr>
          <a:xfrm>
            <a:off x="4443500" y="1477625"/>
            <a:ext cx="4174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200" b="1" dirty="0">
                <a:solidFill>
                  <a:schemeClr val="dk1"/>
                </a:solidFill>
                <a:latin typeface="IBM Plex Sans Light"/>
                <a:ea typeface="IBM Plex Sans Light"/>
                <a:cs typeface="IBM Plex Sans Light"/>
                <a:sym typeface="IBM Plex Sans Light"/>
              </a:rPr>
              <a:t>Quick Tips</a:t>
            </a:r>
            <a:r>
              <a:rPr lang="en" sz="2200" dirty="0">
                <a:solidFill>
                  <a:schemeClr val="dk1"/>
                </a:solidFill>
                <a:latin typeface="IBM Plex Sans Light"/>
                <a:ea typeface="IBM Plex Sans Light"/>
                <a:cs typeface="IBM Plex Sans Light"/>
                <a:sym typeface="IBM Plex Sans Light"/>
              </a:rPr>
              <a:t>:</a:t>
            </a:r>
            <a:endParaRPr sz="2200" dirty="0">
              <a:solidFill>
                <a:schemeClr val="dk1"/>
              </a:solidFill>
              <a:latin typeface="IBM Plex Sans Light"/>
              <a:ea typeface="IBM Plex Sans Light"/>
              <a:cs typeface="IBM Plex Sans Light"/>
              <a:sym typeface="IBM Plex Sans Light"/>
            </a:endParaRPr>
          </a:p>
          <a:p>
            <a:pPr marL="457200" lvl="0" indent="-368300" algn="l" rtl="0">
              <a:lnSpc>
                <a:spcPct val="115000"/>
              </a:lnSpc>
              <a:spcBef>
                <a:spcPts val="600"/>
              </a:spcBef>
              <a:spcAft>
                <a:spcPts val="0"/>
              </a:spcAft>
              <a:buClr>
                <a:schemeClr val="accent1"/>
              </a:buClr>
              <a:buSzPts val="2200"/>
              <a:buFont typeface="IBM Plex Sans Light"/>
              <a:buChar char="▰"/>
            </a:pPr>
            <a:r>
              <a:rPr lang="en" sz="2200" dirty="0">
                <a:solidFill>
                  <a:schemeClr val="dk1"/>
                </a:solidFill>
                <a:latin typeface="IBM Plex Sans Light"/>
                <a:ea typeface="IBM Plex Sans Light"/>
                <a:cs typeface="IBM Plex Sans Light"/>
                <a:sym typeface="IBM Plex Sans Light"/>
              </a:rPr>
              <a:t>Create a shared folder for class and give students editing access</a:t>
            </a:r>
            <a:endParaRPr sz="2200" dirty="0">
              <a:solidFill>
                <a:schemeClr val="dk1"/>
              </a:solidFill>
              <a:latin typeface="IBM Plex Sans Light"/>
              <a:ea typeface="IBM Plex Sans Light"/>
              <a:cs typeface="IBM Plex Sans Light"/>
              <a:sym typeface="IBM Plex Sans Light"/>
            </a:endParaRPr>
          </a:p>
          <a:p>
            <a:pPr marL="457200" lvl="0" indent="-368300" algn="l" rtl="0">
              <a:lnSpc>
                <a:spcPct val="115000"/>
              </a:lnSpc>
              <a:spcBef>
                <a:spcPts val="0"/>
              </a:spcBef>
              <a:spcAft>
                <a:spcPts val="0"/>
              </a:spcAft>
              <a:buClr>
                <a:schemeClr val="accent1"/>
              </a:buClr>
              <a:buSzPts val="2200"/>
              <a:buFont typeface="IBM Plex Sans Light"/>
              <a:buChar char="▰"/>
            </a:pPr>
            <a:r>
              <a:rPr lang="en" sz="2200" dirty="0">
                <a:solidFill>
                  <a:schemeClr val="dk1"/>
                </a:solidFill>
                <a:latin typeface="IBM Plex Sans Light"/>
                <a:ea typeface="IBM Plex Sans Light"/>
                <a:cs typeface="IBM Plex Sans Light"/>
                <a:sym typeface="IBM Plex Sans Light"/>
              </a:rPr>
              <a:t>Use to send question sets or task lists </a:t>
            </a:r>
            <a:endParaRPr sz="2200" dirty="0">
              <a:solidFill>
                <a:schemeClr val="dk1"/>
              </a:solidFill>
              <a:latin typeface="IBM Plex Sans Light"/>
              <a:ea typeface="IBM Plex Sans Light"/>
              <a:cs typeface="IBM Plex Sans Light"/>
              <a:sym typeface="IBM Plex Sans Light"/>
            </a:endParaRPr>
          </a:p>
          <a:p>
            <a:pPr marL="457200" lvl="0" indent="-368300" algn="l" rtl="0">
              <a:lnSpc>
                <a:spcPct val="115000"/>
              </a:lnSpc>
              <a:spcBef>
                <a:spcPts val="0"/>
              </a:spcBef>
              <a:spcAft>
                <a:spcPts val="0"/>
              </a:spcAft>
              <a:buClr>
                <a:schemeClr val="accent1"/>
              </a:buClr>
              <a:buSzPts val="2200"/>
              <a:buFont typeface="IBM Plex Sans Light"/>
              <a:buChar char="▰"/>
            </a:pPr>
            <a:r>
              <a:rPr lang="en" sz="2200" dirty="0">
                <a:solidFill>
                  <a:schemeClr val="dk1"/>
                </a:solidFill>
                <a:latin typeface="IBM Plex Sans Light"/>
                <a:ea typeface="IBM Plex Sans Light"/>
                <a:cs typeface="IBM Plex Sans Light"/>
                <a:sym typeface="IBM Plex Sans Light"/>
              </a:rPr>
              <a:t>Use editing history to assess individual contributions</a:t>
            </a:r>
            <a:endParaRPr sz="2200" dirty="0">
              <a:solidFill>
                <a:schemeClr val="dk1"/>
              </a:solidFill>
              <a:latin typeface="IBM Plex Sans Light"/>
              <a:ea typeface="IBM Plex Sans Light"/>
              <a:cs typeface="IBM Plex Sans Light"/>
              <a:sym typeface="IBM Plex Sans Light"/>
            </a:endParaRPr>
          </a:p>
          <a:p>
            <a:pPr marL="0" lvl="0" indent="0" algn="l" rtl="0">
              <a:lnSpc>
                <a:spcPct val="115000"/>
              </a:lnSpc>
              <a:spcBef>
                <a:spcPts val="600"/>
              </a:spcBef>
              <a:spcAft>
                <a:spcPts val="0"/>
              </a:spcAft>
              <a:buNone/>
            </a:pPr>
            <a:endParaRPr sz="2400" dirty="0">
              <a:solidFill>
                <a:schemeClr val="dk1"/>
              </a:solidFill>
              <a:latin typeface="IBM Plex Sans Light"/>
              <a:ea typeface="IBM Plex Sans Light"/>
              <a:cs typeface="IBM Plex Sans Light"/>
              <a:sym typeface="IBM Plex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Special Thanks To….</a:t>
            </a:r>
            <a:endParaRPr/>
          </a:p>
        </p:txBody>
      </p:sp>
      <p:sp>
        <p:nvSpPr>
          <p:cNvPr id="388" name="Google Shape;388;p44"/>
          <p:cNvSpPr txBox="1">
            <a:spLocks noGrp="1"/>
          </p:cNvSpPr>
          <p:nvPr>
            <p:ph type="body" idx="1"/>
          </p:nvPr>
        </p:nvSpPr>
        <p:spPr>
          <a:xfrm>
            <a:off x="914575" y="1584425"/>
            <a:ext cx="6999600" cy="911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dirty="0"/>
              <a:t>Members of the Collaborative Work and Group Project Design Focus Group:</a:t>
            </a:r>
            <a:endParaRPr sz="2200" dirty="0"/>
          </a:p>
          <a:p>
            <a:pPr marL="457200" lvl="0" indent="0" algn="l" rtl="0">
              <a:spcBef>
                <a:spcPts val="600"/>
              </a:spcBef>
              <a:spcAft>
                <a:spcPts val="0"/>
              </a:spcAft>
              <a:buNone/>
            </a:pPr>
            <a:endParaRPr dirty="0"/>
          </a:p>
        </p:txBody>
      </p:sp>
      <p:sp>
        <p:nvSpPr>
          <p:cNvPr id="389" name="Google Shape;389;p4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90" name="Google Shape;390;p44"/>
          <p:cNvSpPr txBox="1"/>
          <p:nvPr/>
        </p:nvSpPr>
        <p:spPr>
          <a:xfrm>
            <a:off x="914575" y="2495825"/>
            <a:ext cx="3396900" cy="19986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60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Gillian Acheson</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Cathy </a:t>
            </a:r>
            <a:r>
              <a:rPr lang="en" sz="2200" dirty="0" err="1">
                <a:solidFill>
                  <a:schemeClr val="dk1"/>
                </a:solidFill>
                <a:latin typeface="IBM Plex Sans Light"/>
                <a:ea typeface="IBM Plex Sans Light"/>
                <a:cs typeface="IBM Plex Sans Light"/>
                <a:sym typeface="IBM Plex Sans Light"/>
              </a:rPr>
              <a:t>Daus</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Lora Del Rio</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Kristine Hildebrandt</a:t>
            </a:r>
            <a:endParaRPr sz="2200" dirty="0">
              <a:latin typeface="IBM Plex Sans Light"/>
              <a:ea typeface="IBM Plex Sans Light"/>
              <a:cs typeface="IBM Plex Sans Light"/>
              <a:sym typeface="IBM Plex Sans Light"/>
            </a:endParaRPr>
          </a:p>
        </p:txBody>
      </p:sp>
      <p:sp>
        <p:nvSpPr>
          <p:cNvPr id="391" name="Google Shape;391;p44"/>
          <p:cNvSpPr txBox="1"/>
          <p:nvPr/>
        </p:nvSpPr>
        <p:spPr>
          <a:xfrm>
            <a:off x="4404325" y="2455225"/>
            <a:ext cx="3509700" cy="3000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60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Nicole Klein</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Elizabeth </a:t>
            </a:r>
            <a:r>
              <a:rPr lang="en" sz="2200" dirty="0" err="1">
                <a:solidFill>
                  <a:schemeClr val="dk1"/>
                </a:solidFill>
                <a:latin typeface="IBM Plex Sans Light"/>
                <a:ea typeface="IBM Plex Sans Light"/>
                <a:cs typeface="IBM Plex Sans Light"/>
                <a:sym typeface="IBM Plex Sans Light"/>
              </a:rPr>
              <a:t>Kamper</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Gloria </a:t>
            </a:r>
            <a:r>
              <a:rPr lang="en" sz="2200" dirty="0" err="1">
                <a:solidFill>
                  <a:schemeClr val="dk1"/>
                </a:solidFill>
                <a:latin typeface="IBM Plex Sans Light"/>
                <a:ea typeface="IBM Plex Sans Light"/>
                <a:cs typeface="IBM Plex Sans Light"/>
                <a:sym typeface="IBM Plex Sans Light"/>
              </a:rPr>
              <a:t>Sweida</a:t>
            </a:r>
            <a:endParaRPr sz="2200" dirty="0">
              <a:solidFill>
                <a:schemeClr val="dk1"/>
              </a:solidFill>
              <a:latin typeface="IBM Plex Sans Light"/>
              <a:ea typeface="IBM Plex Sans Light"/>
              <a:cs typeface="IBM Plex Sans Light"/>
              <a:sym typeface="IBM Plex Sans Light"/>
            </a:endParaRPr>
          </a:p>
          <a:p>
            <a:pPr marL="457200" lvl="0" indent="-381000" algn="l" rtl="0">
              <a:lnSpc>
                <a:spcPct val="115000"/>
              </a:lnSpc>
              <a:spcBef>
                <a:spcPts val="0"/>
              </a:spcBef>
              <a:spcAft>
                <a:spcPts val="0"/>
              </a:spcAft>
              <a:buClr>
                <a:schemeClr val="accent1"/>
              </a:buClr>
              <a:buSzPts val="2400"/>
              <a:buFont typeface="IBM Plex Sans Light"/>
              <a:buChar char="▰"/>
            </a:pPr>
            <a:r>
              <a:rPr lang="en" sz="2200" dirty="0">
                <a:solidFill>
                  <a:schemeClr val="dk1"/>
                </a:solidFill>
                <a:latin typeface="IBM Plex Sans Light"/>
                <a:ea typeface="IBM Plex Sans Light"/>
                <a:cs typeface="IBM Plex Sans Light"/>
                <a:sym typeface="IBM Plex Sans Light"/>
              </a:rPr>
              <a:t>Colin Wilson</a:t>
            </a:r>
            <a:endParaRPr sz="2200" dirty="0">
              <a:solidFill>
                <a:schemeClr val="dk1"/>
              </a:solidFill>
              <a:latin typeface="IBM Plex Sans Light"/>
              <a:ea typeface="IBM Plex Sans Light"/>
              <a:cs typeface="IBM Plex Sans Light"/>
              <a:sym typeface="IBM Plex Sans Light"/>
            </a:endParaRPr>
          </a:p>
          <a:p>
            <a:pPr marL="457200" lvl="0" indent="0" algn="l" rtl="0">
              <a:lnSpc>
                <a:spcPct val="115000"/>
              </a:lnSpc>
              <a:spcBef>
                <a:spcPts val="60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5"/>
          <p:cNvSpPr txBox="1">
            <a:spLocks noGrp="1"/>
          </p:cNvSpPr>
          <p:nvPr>
            <p:ph type="ctrTitle" idx="4294967295"/>
          </p:nvPr>
        </p:nvSpPr>
        <p:spPr>
          <a:xfrm>
            <a:off x="1108800" y="1126150"/>
            <a:ext cx="40899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000" i="1">
                <a:solidFill>
                  <a:schemeClr val="accent1"/>
                </a:solidFill>
              </a:rPr>
              <a:t>Thanks!</a:t>
            </a:r>
            <a:endParaRPr sz="8000" i="1">
              <a:solidFill>
                <a:schemeClr val="accent1"/>
              </a:solidFill>
            </a:endParaRPr>
          </a:p>
        </p:txBody>
      </p:sp>
      <p:sp>
        <p:nvSpPr>
          <p:cNvPr id="397" name="Google Shape;397;p45"/>
          <p:cNvSpPr txBox="1">
            <a:spLocks noGrp="1"/>
          </p:cNvSpPr>
          <p:nvPr>
            <p:ph type="subTitle" idx="4294967295"/>
          </p:nvPr>
        </p:nvSpPr>
        <p:spPr>
          <a:xfrm>
            <a:off x="1108800" y="2478175"/>
            <a:ext cx="5933700" cy="175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t>Additional Resources can be found at: </a:t>
            </a:r>
            <a:r>
              <a:rPr lang="en" sz="1800" u="sng">
                <a:solidFill>
                  <a:schemeClr val="hlink"/>
                </a:solidFill>
                <a:hlinkClick r:id="rId3"/>
              </a:rPr>
              <a:t>https://siuecougars-my.sharepoint.com/:f:/g/personal/aleland_siue_edu/EoUFohsM56dJpOQ9dTWXZ98B-E_HGKm7LSVm-V35kJMwIQ?e=ChRNHH</a:t>
            </a:r>
            <a:r>
              <a:rPr lang="en" sz="1800"/>
              <a:t> </a:t>
            </a:r>
            <a:endParaRPr sz="1800"/>
          </a:p>
          <a:p>
            <a:pPr marL="0" lvl="0" indent="0" algn="l" rtl="0">
              <a:spcBef>
                <a:spcPts val="600"/>
              </a:spcBef>
              <a:spcAft>
                <a:spcPts val="0"/>
              </a:spcAft>
              <a:buNone/>
            </a:pPr>
            <a:endParaRPr sz="1800"/>
          </a:p>
        </p:txBody>
      </p:sp>
      <p:sp>
        <p:nvSpPr>
          <p:cNvPr id="398" name="Google Shape;398;p4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Works Cited</a:t>
            </a:r>
            <a:endParaRPr/>
          </a:p>
        </p:txBody>
      </p:sp>
      <p:sp>
        <p:nvSpPr>
          <p:cNvPr id="404" name="Google Shape;404;p46"/>
          <p:cNvSpPr txBox="1">
            <a:spLocks noGrp="1"/>
          </p:cNvSpPr>
          <p:nvPr>
            <p:ph type="body" idx="1"/>
          </p:nvPr>
        </p:nvSpPr>
        <p:spPr>
          <a:xfrm>
            <a:off x="487000" y="1458675"/>
            <a:ext cx="7221900" cy="3254700"/>
          </a:xfrm>
          <a:prstGeom prst="rect">
            <a:avLst/>
          </a:prstGeom>
        </p:spPr>
        <p:txBody>
          <a:bodyPr spcFirstLastPara="1" wrap="square" lIns="0" tIns="0" rIns="0" bIns="0" anchor="t" anchorCtr="0">
            <a:noAutofit/>
          </a:bodyPr>
          <a:lstStyle/>
          <a:p>
            <a:pPr marL="457200" lvl="0" indent="-457200" algn="l" rtl="0">
              <a:spcBef>
                <a:spcPts val="600"/>
              </a:spcBef>
              <a:spcAft>
                <a:spcPts val="0"/>
              </a:spcAft>
              <a:buNone/>
            </a:pPr>
            <a:r>
              <a:rPr lang="en" sz="1600"/>
              <a:t>“Building a Higher Education Flipgrid Community.” </a:t>
            </a:r>
            <a:r>
              <a:rPr lang="en" sz="1600" i="1"/>
              <a:t>Flipgrid, </a:t>
            </a:r>
            <a:r>
              <a:rPr lang="en" sz="1600" u="sng">
                <a:solidFill>
                  <a:schemeClr val="hlink"/>
                </a:solidFill>
                <a:hlinkClick r:id="rId3"/>
              </a:rPr>
              <a:t>https://static.flipgrid.com/docs/Flipgrid_higher_ed_community.pdf</a:t>
            </a:r>
            <a:r>
              <a:rPr lang="en" sz="1600"/>
              <a:t>. Accessed 22 Jul. 2020.</a:t>
            </a:r>
            <a:endParaRPr sz="1600"/>
          </a:p>
          <a:p>
            <a:pPr marL="457200" lvl="0" indent="-457200" algn="l" rtl="0">
              <a:spcBef>
                <a:spcPts val="600"/>
              </a:spcBef>
              <a:spcAft>
                <a:spcPts val="0"/>
              </a:spcAft>
              <a:buNone/>
            </a:pPr>
            <a:r>
              <a:rPr lang="en" sz="1600"/>
              <a:t>“Flip Grid.” </a:t>
            </a:r>
            <a:r>
              <a:rPr lang="en" sz="1600" i="1"/>
              <a:t>Online Tools for Teaching and Learning. </a:t>
            </a:r>
            <a:r>
              <a:rPr lang="en" sz="1600"/>
              <a:t>University of Massachusetts, </a:t>
            </a:r>
            <a:r>
              <a:rPr lang="en" sz="1600" u="sng">
                <a:solidFill>
                  <a:schemeClr val="hlink"/>
                </a:solidFill>
                <a:hlinkClick r:id="rId4"/>
              </a:rPr>
              <a:t>https://blogs.umass.edu/onlinetools/community-centered-tools/flipgrid/</a:t>
            </a:r>
            <a:r>
              <a:rPr lang="en" sz="1600"/>
              <a:t>. Accessed 22 Jul. 2020.</a:t>
            </a:r>
            <a:endParaRPr sz="1600"/>
          </a:p>
          <a:p>
            <a:pPr marL="457200" lvl="0" indent="-457200" algn="l" rtl="0">
              <a:spcBef>
                <a:spcPts val="600"/>
              </a:spcBef>
              <a:spcAft>
                <a:spcPts val="0"/>
              </a:spcAft>
              <a:buNone/>
            </a:pPr>
            <a:r>
              <a:rPr lang="en" sz="1600"/>
              <a:t>Gonzalez, Jennifer. “Building a Collaborative Classroom with Microsoft Teams.” </a:t>
            </a:r>
            <a:r>
              <a:rPr lang="en" sz="1600" i="1"/>
              <a:t>Cult of Pedagogy</a:t>
            </a:r>
            <a:r>
              <a:rPr lang="en" sz="1600"/>
              <a:t>, 5 Aug. 2018, </a:t>
            </a:r>
            <a:r>
              <a:rPr lang="en" sz="1600" u="sng">
                <a:solidFill>
                  <a:schemeClr val="hlink"/>
                </a:solidFill>
                <a:hlinkClick r:id="rId5"/>
              </a:rPr>
              <a:t>https://www.cultofpedagogy.com/microsoft-teams/</a:t>
            </a:r>
            <a:r>
              <a:rPr lang="en" sz="1600"/>
              <a:t>. </a:t>
            </a:r>
            <a:endParaRPr sz="1600"/>
          </a:p>
          <a:p>
            <a:pPr marL="457200" lvl="0" indent="-457200" algn="l" rtl="0">
              <a:spcBef>
                <a:spcPts val="600"/>
              </a:spcBef>
              <a:spcAft>
                <a:spcPts val="0"/>
              </a:spcAft>
              <a:buNone/>
            </a:pPr>
            <a:r>
              <a:rPr lang="en" sz="1600"/>
              <a:t>“How to Use Breakout Rooms in Microsoft Teams.” </a:t>
            </a:r>
            <a:r>
              <a:rPr lang="en" sz="1600" i="1"/>
              <a:t>UTS</a:t>
            </a:r>
            <a:r>
              <a:rPr lang="en" sz="1600"/>
              <a:t>, 15 Jun. 2020, </a:t>
            </a:r>
            <a:r>
              <a:rPr lang="en" sz="1600" u="sng">
                <a:solidFill>
                  <a:schemeClr val="hlink"/>
                </a:solidFill>
                <a:hlinkClick r:id="rId6"/>
              </a:rPr>
              <a:t>https://lx.uts.edu.au/resources/use-breakout-rooms-microsoft-teams/</a:t>
            </a:r>
            <a:endParaRPr sz="1600"/>
          </a:p>
          <a:p>
            <a:pPr marL="457200" lvl="0" indent="-457200" algn="l" rtl="0">
              <a:spcBef>
                <a:spcPts val="600"/>
              </a:spcBef>
              <a:spcAft>
                <a:spcPts val="0"/>
              </a:spcAft>
              <a:buNone/>
            </a:pPr>
            <a:endParaRPr sz="1600"/>
          </a:p>
          <a:p>
            <a:pPr marL="457200" lvl="0" indent="-457200" algn="l" rtl="0">
              <a:spcBef>
                <a:spcPts val="600"/>
              </a:spcBef>
              <a:spcAft>
                <a:spcPts val="0"/>
              </a:spcAft>
              <a:buNone/>
            </a:pPr>
            <a:endParaRPr sz="1600"/>
          </a:p>
        </p:txBody>
      </p:sp>
      <p:sp>
        <p:nvSpPr>
          <p:cNvPr id="405" name="Google Shape;405;p4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Works Cited (continued)</a:t>
            </a:r>
            <a:endParaRPr/>
          </a:p>
        </p:txBody>
      </p:sp>
      <p:sp>
        <p:nvSpPr>
          <p:cNvPr id="411" name="Google Shape;411;p47"/>
          <p:cNvSpPr txBox="1">
            <a:spLocks noGrp="1"/>
          </p:cNvSpPr>
          <p:nvPr>
            <p:ph type="body" idx="1"/>
          </p:nvPr>
        </p:nvSpPr>
        <p:spPr>
          <a:xfrm>
            <a:off x="424125" y="1383200"/>
            <a:ext cx="7548900" cy="3254700"/>
          </a:xfrm>
          <a:prstGeom prst="rect">
            <a:avLst/>
          </a:prstGeom>
        </p:spPr>
        <p:txBody>
          <a:bodyPr spcFirstLastPara="1" wrap="square" lIns="0" tIns="0" rIns="0" bIns="0" anchor="t" anchorCtr="0">
            <a:noAutofit/>
          </a:bodyPr>
          <a:lstStyle/>
          <a:p>
            <a:pPr marL="457200" lvl="0" indent="-457200" algn="l" rtl="0">
              <a:spcBef>
                <a:spcPts val="600"/>
              </a:spcBef>
              <a:spcAft>
                <a:spcPts val="0"/>
              </a:spcAft>
              <a:buNone/>
            </a:pPr>
            <a:r>
              <a:rPr lang="en" sz="1600"/>
              <a:t>“Microsoft Teams Education: How to Manage it Like a Pro.” </a:t>
            </a:r>
            <a:r>
              <a:rPr lang="en" sz="1600" i="1"/>
              <a:t>Ditch That Textbook, </a:t>
            </a:r>
            <a:r>
              <a:rPr lang="en" sz="1600"/>
              <a:t>20 Apr. 2020.</a:t>
            </a:r>
            <a:r>
              <a:rPr lang="en" sz="1600" u="sng">
                <a:solidFill>
                  <a:schemeClr val="accent4"/>
                </a:solidFill>
              </a:rPr>
              <a:t> </a:t>
            </a:r>
            <a:r>
              <a:rPr lang="en" sz="1600" u="sng">
                <a:solidFill>
                  <a:schemeClr val="accent4"/>
                </a:solidFill>
                <a:hlinkClick r:id="rId3"/>
              </a:rPr>
              <a:t>https://ditchthattextbook.com/microsoft-teams/</a:t>
            </a:r>
            <a:r>
              <a:rPr lang="en" sz="1600"/>
              <a:t>.</a:t>
            </a:r>
            <a:endParaRPr sz="1600"/>
          </a:p>
          <a:p>
            <a:pPr marL="457200" lvl="0" indent="-457200" algn="l" rtl="0">
              <a:spcBef>
                <a:spcPts val="600"/>
              </a:spcBef>
              <a:spcAft>
                <a:spcPts val="0"/>
              </a:spcAft>
              <a:buNone/>
            </a:pPr>
            <a:r>
              <a:rPr lang="en" sz="1600"/>
              <a:t>Salmons, Janet. </a:t>
            </a:r>
            <a:r>
              <a:rPr lang="en" sz="1600" i="1"/>
              <a:t>Learning to Collaborate, Collaborating to Learn : Engaging Students in the Classroom and Online</a:t>
            </a:r>
            <a:r>
              <a:rPr lang="en" sz="1600"/>
              <a:t>, Stylus Publishing, LLC, 2019. ProQuest Ebook Central, </a:t>
            </a:r>
            <a:r>
              <a:rPr lang="en" sz="1600" u="sng">
                <a:solidFill>
                  <a:schemeClr val="accent4"/>
                </a:solidFill>
                <a:hlinkClick r:id="rId4"/>
              </a:rPr>
              <a:t>https://ebookcentral.proquest.com/lib/siu/detail.action?docID=5748777</a:t>
            </a:r>
            <a:r>
              <a:rPr lang="en" sz="1600"/>
              <a:t>.</a:t>
            </a:r>
            <a:endParaRPr sz="1600"/>
          </a:p>
          <a:p>
            <a:pPr marL="457200" lvl="0" indent="-457200" algn="l" rtl="0">
              <a:spcBef>
                <a:spcPts val="600"/>
              </a:spcBef>
              <a:spcAft>
                <a:spcPts val="0"/>
              </a:spcAft>
              <a:buNone/>
            </a:pPr>
            <a:r>
              <a:rPr lang="en" sz="1600"/>
              <a:t>Tholfsen, Mike. “Top 5 Ways Teachers can use Teams During Remote Learning.” </a:t>
            </a:r>
            <a:r>
              <a:rPr lang="en" sz="1600" i="1"/>
              <a:t>Microsoft Education Blog</a:t>
            </a:r>
            <a:r>
              <a:rPr lang="en" sz="1600"/>
              <a:t>, 17 Apr. 2020, </a:t>
            </a:r>
            <a:r>
              <a:rPr lang="en" sz="1600" u="sng">
                <a:solidFill>
                  <a:schemeClr val="accent4"/>
                </a:solidFill>
                <a:hlinkClick r:id="rId5"/>
              </a:rPr>
              <a:t>https://educationblog.microsoft.com/en-us/2020/04/top-5-ways-teachers-can-use-microsoft-teams-during-remote-learning/</a:t>
            </a:r>
            <a:r>
              <a:rPr lang="en" sz="1600"/>
              <a:t>. </a:t>
            </a:r>
            <a:endParaRPr sz="1600"/>
          </a:p>
          <a:p>
            <a:pPr marL="457200" lvl="0" indent="-457200" algn="l" rtl="0">
              <a:spcBef>
                <a:spcPts val="600"/>
              </a:spcBef>
              <a:spcAft>
                <a:spcPts val="0"/>
              </a:spcAft>
              <a:buNone/>
            </a:pPr>
            <a:r>
              <a:rPr lang="en" sz="1600"/>
              <a:t>“What are Protocols? Why Use Them?” </a:t>
            </a:r>
            <a:r>
              <a:rPr lang="en" sz="1600" i="1"/>
              <a:t>National School Reform Faculty</a:t>
            </a:r>
            <a:r>
              <a:rPr lang="en" sz="1600"/>
              <a:t>, </a:t>
            </a:r>
            <a:r>
              <a:rPr lang="en" sz="1600" u="sng">
                <a:solidFill>
                  <a:schemeClr val="hlink"/>
                </a:solidFill>
                <a:hlinkClick r:id="rId6"/>
              </a:rPr>
              <a:t>https://nsrfharmony.org/whatareprotocols/</a:t>
            </a:r>
            <a:r>
              <a:rPr lang="en" sz="1600"/>
              <a:t>. Accessed 22 Jul. 2020.</a:t>
            </a:r>
            <a:endParaRPr sz="1600"/>
          </a:p>
          <a:p>
            <a:pPr marL="457200" lvl="0" indent="-457200" algn="l" rtl="0">
              <a:spcBef>
                <a:spcPts val="600"/>
              </a:spcBef>
              <a:spcAft>
                <a:spcPts val="0"/>
              </a:spcAft>
              <a:buNone/>
            </a:pPr>
            <a:endParaRPr sz="1600"/>
          </a:p>
        </p:txBody>
      </p:sp>
      <p:sp>
        <p:nvSpPr>
          <p:cNvPr id="412" name="Google Shape;412;p4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884BA9-56E5-A74E-AF0B-03AD08B8BD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37422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Why Integrate Collaborative </a:t>
            </a:r>
            <a:endParaRPr/>
          </a:p>
          <a:p>
            <a:pPr marL="0" lvl="0" indent="0" algn="l" rtl="0">
              <a:spcBef>
                <a:spcPts val="0"/>
              </a:spcBef>
              <a:spcAft>
                <a:spcPts val="0"/>
              </a:spcAft>
              <a:buNone/>
            </a:pPr>
            <a:r>
              <a:rPr lang="en"/>
              <a:t>Work and Group Projects?</a:t>
            </a:r>
            <a:endParaRPr/>
          </a:p>
        </p:txBody>
      </p:sp>
      <p:sp>
        <p:nvSpPr>
          <p:cNvPr id="170" name="Google Shape;170;p17"/>
          <p:cNvSpPr txBox="1">
            <a:spLocks noGrp="1"/>
          </p:cNvSpPr>
          <p:nvPr>
            <p:ph type="body" idx="1"/>
          </p:nvPr>
        </p:nvSpPr>
        <p:spPr>
          <a:xfrm>
            <a:off x="914575" y="1584425"/>
            <a:ext cx="7414500"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2200" dirty="0"/>
              <a:t>Develops students’ 21st-century skills </a:t>
            </a:r>
            <a:endParaRPr sz="2200" dirty="0"/>
          </a:p>
          <a:p>
            <a:pPr marL="457200" lvl="0" indent="-381000" algn="l" rtl="0">
              <a:spcBef>
                <a:spcPts val="0"/>
              </a:spcBef>
              <a:spcAft>
                <a:spcPts val="0"/>
              </a:spcAft>
              <a:buSzPts val="2400"/>
              <a:buChar char="▰"/>
            </a:pPr>
            <a:r>
              <a:rPr lang="en" sz="2200" dirty="0"/>
              <a:t>Engages students in collective/shared learning experiences</a:t>
            </a:r>
            <a:endParaRPr sz="2200" dirty="0"/>
          </a:p>
          <a:p>
            <a:pPr marL="457200" lvl="0" indent="-381000" algn="l" rtl="0">
              <a:spcBef>
                <a:spcPts val="0"/>
              </a:spcBef>
              <a:spcAft>
                <a:spcPts val="0"/>
              </a:spcAft>
              <a:buSzPts val="2400"/>
              <a:buChar char="▰"/>
            </a:pPr>
            <a:r>
              <a:rPr lang="en" sz="2200" dirty="0"/>
              <a:t>Promotes student-student and student-instructor relationships</a:t>
            </a:r>
            <a:endParaRPr sz="2200"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71" name="Google Shape;171;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Building Skills with Collaborative Learning</a:t>
            </a:r>
            <a:endParaRPr/>
          </a:p>
        </p:txBody>
      </p:sp>
      <p:sp>
        <p:nvSpPr>
          <p:cNvPr id="177" name="Google Shape;177;p18"/>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2200" dirty="0"/>
              <a:t>Project Management</a:t>
            </a:r>
            <a:endParaRPr sz="2200" dirty="0"/>
          </a:p>
          <a:p>
            <a:pPr marL="457200" lvl="0" indent="-381000" algn="l" rtl="0">
              <a:spcBef>
                <a:spcPts val="0"/>
              </a:spcBef>
              <a:spcAft>
                <a:spcPts val="0"/>
              </a:spcAft>
              <a:buSzPts val="2400"/>
              <a:buChar char="▰"/>
            </a:pPr>
            <a:r>
              <a:rPr lang="en" sz="2200" dirty="0"/>
              <a:t>Problem Solving</a:t>
            </a:r>
            <a:endParaRPr sz="2200" dirty="0"/>
          </a:p>
          <a:p>
            <a:pPr marL="457200" lvl="0" indent="-381000" algn="l" rtl="0">
              <a:spcBef>
                <a:spcPts val="0"/>
              </a:spcBef>
              <a:spcAft>
                <a:spcPts val="0"/>
              </a:spcAft>
              <a:buSzPts val="2400"/>
              <a:buChar char="▰"/>
            </a:pPr>
            <a:r>
              <a:rPr lang="en" sz="2200" dirty="0"/>
              <a:t>Decision Making</a:t>
            </a:r>
            <a:endParaRPr sz="2200" dirty="0"/>
          </a:p>
          <a:p>
            <a:pPr marL="457200" lvl="0" indent="-381000" algn="l" rtl="0">
              <a:spcBef>
                <a:spcPts val="0"/>
              </a:spcBef>
              <a:spcAft>
                <a:spcPts val="0"/>
              </a:spcAft>
              <a:buSzPts val="2400"/>
              <a:buChar char="▰"/>
            </a:pPr>
            <a:r>
              <a:rPr lang="en" sz="2200" dirty="0"/>
              <a:t>Effective Communication</a:t>
            </a:r>
            <a:endParaRPr sz="2200" dirty="0"/>
          </a:p>
          <a:p>
            <a:pPr marL="457200" lvl="0" indent="-381000" algn="l" rtl="0">
              <a:spcBef>
                <a:spcPts val="0"/>
              </a:spcBef>
              <a:spcAft>
                <a:spcPts val="0"/>
              </a:spcAft>
              <a:buSzPts val="2400"/>
              <a:buChar char="▰"/>
            </a:pPr>
            <a:r>
              <a:rPr lang="en" sz="2200" dirty="0"/>
              <a:t>Conflict Resolution</a:t>
            </a:r>
            <a:endParaRPr sz="2200" dirty="0"/>
          </a:p>
          <a:p>
            <a:pPr marL="457200" lvl="0" indent="-381000" algn="l" rtl="0">
              <a:spcBef>
                <a:spcPts val="0"/>
              </a:spcBef>
              <a:spcAft>
                <a:spcPts val="0"/>
              </a:spcAft>
              <a:buSzPts val="2400"/>
              <a:buChar char="▰"/>
            </a:pPr>
            <a:r>
              <a:rPr lang="en" sz="2200" dirty="0"/>
              <a:t>Professional Development</a:t>
            </a:r>
            <a:endParaRPr sz="2200" dirty="0"/>
          </a:p>
          <a:p>
            <a:pPr marL="457200" lvl="0" indent="-381000" algn="l" rtl="0">
              <a:spcBef>
                <a:spcPts val="0"/>
              </a:spcBef>
              <a:spcAft>
                <a:spcPts val="0"/>
              </a:spcAft>
              <a:buSzPts val="2400"/>
              <a:buChar char="▰"/>
            </a:pPr>
            <a:r>
              <a:rPr lang="en" sz="2200" dirty="0"/>
              <a:t>Networking</a:t>
            </a:r>
            <a:endParaRPr sz="2200" dirty="0"/>
          </a:p>
          <a:p>
            <a:pPr marL="45720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78" name="Google Shape;178;p1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Individual and Collective Collaborative Skills</a:t>
            </a:r>
            <a:endParaRPr/>
          </a:p>
        </p:txBody>
      </p:sp>
      <p:sp>
        <p:nvSpPr>
          <p:cNvPr id="184" name="Google Shape;184;p19"/>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latin typeface="IBM Plex Sans"/>
                <a:ea typeface="IBM Plex Sans"/>
                <a:cs typeface="IBM Plex Sans"/>
                <a:sym typeface="IBM Plex Sans"/>
              </a:rPr>
              <a:t>Individual</a:t>
            </a:r>
            <a:endParaRPr b="1" dirty="0">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dirty="0"/>
              <a:t>Participation</a:t>
            </a:r>
            <a:endParaRPr dirty="0"/>
          </a:p>
          <a:p>
            <a:pPr marL="457200" lvl="0" indent="-368300" algn="l" rtl="0">
              <a:spcBef>
                <a:spcPts val="0"/>
              </a:spcBef>
              <a:spcAft>
                <a:spcPts val="0"/>
              </a:spcAft>
              <a:buSzPts val="2200"/>
              <a:buChar char="▰"/>
            </a:pPr>
            <a:r>
              <a:rPr lang="en" dirty="0"/>
              <a:t>Preparedness</a:t>
            </a:r>
            <a:endParaRPr dirty="0"/>
          </a:p>
          <a:p>
            <a:pPr marL="457200" lvl="0" indent="-368300" algn="l" rtl="0">
              <a:spcBef>
                <a:spcPts val="0"/>
              </a:spcBef>
              <a:spcAft>
                <a:spcPts val="0"/>
              </a:spcAft>
              <a:buSzPts val="2200"/>
              <a:buChar char="▰"/>
            </a:pPr>
            <a:r>
              <a:rPr lang="en" dirty="0"/>
              <a:t>Communication</a:t>
            </a:r>
            <a:endParaRPr dirty="0"/>
          </a:p>
          <a:p>
            <a:pPr marL="457200" lvl="0" indent="-368300" algn="l" rtl="0">
              <a:spcBef>
                <a:spcPts val="0"/>
              </a:spcBef>
              <a:spcAft>
                <a:spcPts val="0"/>
              </a:spcAft>
              <a:buSzPts val="2200"/>
              <a:buChar char="▰"/>
            </a:pPr>
            <a:r>
              <a:rPr lang="en" dirty="0"/>
              <a:t>Honoring others</a:t>
            </a:r>
            <a:endParaRPr dirty="0"/>
          </a:p>
          <a:p>
            <a:pPr marL="457200" lvl="0" indent="-368300" algn="l" rtl="0">
              <a:spcBef>
                <a:spcPts val="0"/>
              </a:spcBef>
              <a:spcAft>
                <a:spcPts val="0"/>
              </a:spcAft>
              <a:buSzPts val="2200"/>
              <a:buChar char="▰"/>
            </a:pPr>
            <a:r>
              <a:rPr lang="en" dirty="0"/>
              <a:t>Timeliness</a:t>
            </a:r>
            <a:endParaRPr dirty="0"/>
          </a:p>
        </p:txBody>
      </p:sp>
      <p:sp>
        <p:nvSpPr>
          <p:cNvPr id="185" name="Google Shape;185;p19"/>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a:latin typeface="IBM Plex Sans"/>
                <a:ea typeface="IBM Plex Sans"/>
                <a:cs typeface="IBM Plex Sans"/>
                <a:sym typeface="IBM Plex Sans"/>
              </a:rPr>
              <a:t>Collective</a:t>
            </a:r>
            <a:endParaRPr b="1">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a:t>Clarity of Individual Expectations</a:t>
            </a:r>
            <a:endParaRPr/>
          </a:p>
          <a:p>
            <a:pPr marL="457200" lvl="0" indent="-368300" algn="l" rtl="0">
              <a:spcBef>
                <a:spcPts val="0"/>
              </a:spcBef>
              <a:spcAft>
                <a:spcPts val="0"/>
              </a:spcAft>
              <a:buSzPts val="2200"/>
              <a:buChar char="▰"/>
            </a:pPr>
            <a:r>
              <a:rPr lang="en"/>
              <a:t>Problem Solving</a:t>
            </a:r>
            <a:endParaRPr/>
          </a:p>
          <a:p>
            <a:pPr marL="457200" lvl="0" indent="-368300" algn="l" rtl="0">
              <a:spcBef>
                <a:spcPts val="0"/>
              </a:spcBef>
              <a:spcAft>
                <a:spcPts val="0"/>
              </a:spcAft>
              <a:buSzPts val="2200"/>
              <a:buChar char="▰"/>
            </a:pPr>
            <a:r>
              <a:rPr lang="en"/>
              <a:t>Allocating Tasks</a:t>
            </a:r>
            <a:endParaRPr/>
          </a:p>
          <a:p>
            <a:pPr marL="457200" lvl="0" indent="-368300" algn="l" rtl="0">
              <a:spcBef>
                <a:spcPts val="0"/>
              </a:spcBef>
              <a:spcAft>
                <a:spcPts val="0"/>
              </a:spcAft>
              <a:buSzPts val="2200"/>
              <a:buChar char="▰"/>
            </a:pPr>
            <a:r>
              <a:rPr lang="en"/>
              <a:t>Scheduling</a:t>
            </a:r>
            <a:endParaRPr/>
          </a:p>
          <a:p>
            <a:pPr marL="0" lvl="0" indent="0" algn="l" rtl="0">
              <a:spcBef>
                <a:spcPts val="600"/>
              </a:spcBef>
              <a:spcAft>
                <a:spcPts val="0"/>
              </a:spcAft>
              <a:buNone/>
            </a:pPr>
            <a:endParaRPr/>
          </a:p>
          <a:p>
            <a:pPr marL="0" lvl="0" indent="0" algn="l" rtl="0">
              <a:spcBef>
                <a:spcPts val="600"/>
              </a:spcBef>
              <a:spcAft>
                <a:spcPts val="0"/>
              </a:spcAft>
              <a:buNone/>
            </a:pPr>
            <a:endParaRPr sz="2100"/>
          </a:p>
        </p:txBody>
      </p:sp>
      <p:sp>
        <p:nvSpPr>
          <p:cNvPr id="186" name="Google Shape;186;p1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Consider When Planning </a:t>
            </a:r>
            <a:endParaRPr/>
          </a:p>
          <a:p>
            <a:pPr marL="0" lvl="0" indent="0" algn="l" rtl="0">
              <a:spcBef>
                <a:spcPts val="0"/>
              </a:spcBef>
              <a:spcAft>
                <a:spcPts val="0"/>
              </a:spcAft>
              <a:buNone/>
            </a:pPr>
            <a:r>
              <a:rPr lang="en"/>
              <a:t>Collaborative Work </a:t>
            </a:r>
            <a:endParaRPr/>
          </a:p>
        </p:txBody>
      </p:sp>
      <p:sp>
        <p:nvSpPr>
          <p:cNvPr id="192" name="Google Shape;192;p20"/>
          <p:cNvSpPr txBox="1">
            <a:spLocks noGrp="1"/>
          </p:cNvSpPr>
          <p:nvPr>
            <p:ph type="body" idx="1"/>
          </p:nvPr>
        </p:nvSpPr>
        <p:spPr>
          <a:xfrm>
            <a:off x="782925" y="1071900"/>
            <a:ext cx="69996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2200" dirty="0"/>
          </a:p>
          <a:p>
            <a:pPr marL="457200" lvl="0" indent="-368300" algn="l" rtl="0">
              <a:spcBef>
                <a:spcPts val="600"/>
              </a:spcBef>
              <a:spcAft>
                <a:spcPts val="0"/>
              </a:spcAft>
              <a:buSzPts val="2200"/>
              <a:buChar char="▰"/>
            </a:pPr>
            <a:r>
              <a:rPr lang="en" sz="2200" dirty="0"/>
              <a:t>Methods of establishing trust</a:t>
            </a:r>
            <a:endParaRPr sz="2200" dirty="0"/>
          </a:p>
          <a:p>
            <a:pPr marL="457200" lvl="0" indent="-368300" algn="l" rtl="0">
              <a:spcBef>
                <a:spcPts val="0"/>
              </a:spcBef>
              <a:spcAft>
                <a:spcPts val="0"/>
              </a:spcAft>
              <a:buSzPts val="2200"/>
              <a:buChar char="▰"/>
            </a:pPr>
            <a:r>
              <a:rPr lang="en" sz="2200" dirty="0"/>
              <a:t>Role of instructor and students</a:t>
            </a:r>
            <a:endParaRPr sz="2200" dirty="0"/>
          </a:p>
          <a:p>
            <a:pPr marL="457200" lvl="0" indent="-368300" algn="l" rtl="0">
              <a:spcBef>
                <a:spcPts val="0"/>
              </a:spcBef>
              <a:spcAft>
                <a:spcPts val="0"/>
              </a:spcAft>
              <a:buSzPts val="2200"/>
              <a:buChar char="▰"/>
            </a:pPr>
            <a:r>
              <a:rPr lang="en" sz="2200" dirty="0"/>
              <a:t>Types of collaborative work</a:t>
            </a:r>
            <a:endParaRPr sz="2200" dirty="0"/>
          </a:p>
          <a:p>
            <a:pPr marL="457200" lvl="0" indent="-368300" algn="l" rtl="0">
              <a:spcBef>
                <a:spcPts val="0"/>
              </a:spcBef>
              <a:spcAft>
                <a:spcPts val="0"/>
              </a:spcAft>
              <a:buSzPts val="2200"/>
              <a:buChar char="▰"/>
            </a:pPr>
            <a:r>
              <a:rPr lang="en" sz="2200" dirty="0"/>
              <a:t>Technology</a:t>
            </a:r>
            <a:endParaRPr sz="2200" dirty="0"/>
          </a:p>
          <a:p>
            <a:pPr marL="457200" lvl="0" indent="-368300" algn="l" rtl="0">
              <a:spcBef>
                <a:spcPts val="0"/>
              </a:spcBef>
              <a:spcAft>
                <a:spcPts val="0"/>
              </a:spcAft>
              <a:buSzPts val="2200"/>
              <a:buChar char="▰"/>
            </a:pPr>
            <a:r>
              <a:rPr lang="en" sz="2200" dirty="0"/>
              <a:t>Assessment</a:t>
            </a:r>
            <a:endParaRPr sz="2200" dirty="0"/>
          </a:p>
          <a:p>
            <a:pPr marL="457200" lvl="0" indent="0" algn="l" rtl="0">
              <a:spcBef>
                <a:spcPts val="600"/>
              </a:spcBef>
              <a:spcAft>
                <a:spcPts val="0"/>
              </a:spcAft>
              <a:buNone/>
            </a:pPr>
            <a:endParaRPr sz="2200"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Trust and the Instructor’s Influence</a:t>
            </a:r>
            <a:endParaRPr/>
          </a:p>
        </p:txBody>
      </p:sp>
      <p:sp>
        <p:nvSpPr>
          <p:cNvPr id="199" name="Google Shape;199;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00" name="Google Shape;200;p21"/>
          <p:cNvSpPr/>
          <p:nvPr/>
        </p:nvSpPr>
        <p:spPr>
          <a:xfrm>
            <a:off x="3372582" y="2516327"/>
            <a:ext cx="1323300" cy="1320900"/>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1200" b="1"/>
              <a:t>Instructor</a:t>
            </a:r>
            <a:endParaRPr sz="1200" b="1"/>
          </a:p>
        </p:txBody>
      </p:sp>
      <p:grpSp>
        <p:nvGrpSpPr>
          <p:cNvPr id="201" name="Google Shape;201;p21"/>
          <p:cNvGrpSpPr/>
          <p:nvPr/>
        </p:nvGrpSpPr>
        <p:grpSpPr>
          <a:xfrm>
            <a:off x="3651463" y="2129798"/>
            <a:ext cx="2958454" cy="3298347"/>
            <a:chOff x="4184863" y="1520198"/>
            <a:chExt cx="2958454" cy="3298347"/>
          </a:xfrm>
        </p:grpSpPr>
        <p:sp>
          <p:nvSpPr>
            <p:cNvPr id="202" name="Google Shape;202;p21"/>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1"/>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gradFill>
              <a:gsLst>
                <a:gs pos="0">
                  <a:srgbClr val="45A4E9"/>
                </a:gs>
                <a:gs pos="100000">
                  <a:srgbClr val="186092"/>
                </a:gs>
              </a:gsLst>
              <a:lin ang="5400012" scaled="0"/>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1"/>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Building</a:t>
              </a:r>
              <a:endParaRPr sz="1800" b="1">
                <a:solidFill>
                  <a:srgbClr val="FFFFFF"/>
                </a:solidFill>
                <a:latin typeface="Roboto"/>
                <a:ea typeface="Roboto"/>
                <a:cs typeface="Roboto"/>
                <a:sym typeface="Roboto"/>
              </a:endParaRPr>
            </a:p>
          </p:txBody>
        </p:sp>
      </p:grpSp>
      <p:grpSp>
        <p:nvGrpSpPr>
          <p:cNvPr id="205" name="Google Shape;205;p21"/>
          <p:cNvGrpSpPr/>
          <p:nvPr/>
        </p:nvGrpSpPr>
        <p:grpSpPr>
          <a:xfrm>
            <a:off x="2324331" y="538268"/>
            <a:ext cx="3293577" cy="3222916"/>
            <a:chOff x="2857731" y="-71332"/>
            <a:chExt cx="3293577" cy="3222916"/>
          </a:xfrm>
        </p:grpSpPr>
        <p:sp>
          <p:nvSpPr>
            <p:cNvPr id="206" name="Google Shape;206;p21"/>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1"/>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gradFill>
              <a:gsLst>
                <a:gs pos="0">
                  <a:srgbClr val="1AEAFD"/>
                </a:gs>
                <a:gs pos="100000">
                  <a:srgbClr val="07828E"/>
                </a:gs>
              </a:gsLst>
              <a:lin ang="5400012" scaled="0"/>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1"/>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Roboto"/>
                  <a:ea typeface="Roboto"/>
                  <a:cs typeface="Roboto"/>
                  <a:sym typeface="Roboto"/>
                </a:rPr>
                <a:t>Establishing</a:t>
              </a:r>
              <a:endParaRPr sz="1800" b="1" dirty="0">
                <a:solidFill>
                  <a:srgbClr val="FFFFFF"/>
                </a:solidFill>
                <a:latin typeface="Roboto"/>
                <a:ea typeface="Roboto"/>
                <a:cs typeface="Roboto"/>
                <a:sym typeface="Roboto"/>
              </a:endParaRPr>
            </a:p>
          </p:txBody>
        </p:sp>
      </p:grpSp>
      <p:grpSp>
        <p:nvGrpSpPr>
          <p:cNvPr id="209" name="Google Shape;209;p21"/>
          <p:cNvGrpSpPr/>
          <p:nvPr/>
        </p:nvGrpSpPr>
        <p:grpSpPr>
          <a:xfrm>
            <a:off x="1426487" y="2294271"/>
            <a:ext cx="3424433" cy="3122279"/>
            <a:chOff x="1959887" y="1684671"/>
            <a:chExt cx="3424433" cy="3122279"/>
          </a:xfrm>
        </p:grpSpPr>
        <p:sp>
          <p:nvSpPr>
            <p:cNvPr id="210" name="Google Shape;210;p21"/>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1"/>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gradFill>
              <a:gsLst>
                <a:gs pos="0">
                  <a:srgbClr val="2268B8"/>
                </a:gs>
                <a:gs pos="100000">
                  <a:srgbClr val="112A46"/>
                </a:gs>
              </a:gsLst>
              <a:path path="circle">
                <a:fillToRect l="50000" t="50000" r="50000" b="50000"/>
              </a:path>
              <a:tileRect/>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Maintaining</a:t>
              </a:r>
              <a:endParaRPr sz="1800" b="1">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18" name="Google Shape;218;p2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Instructor- to </a:t>
            </a:r>
            <a:endParaRPr/>
          </a:p>
          <a:p>
            <a:pPr marL="0" lvl="0" indent="0" algn="l" rtl="0">
              <a:spcBef>
                <a:spcPts val="0"/>
              </a:spcBef>
              <a:spcAft>
                <a:spcPts val="0"/>
              </a:spcAft>
              <a:buNone/>
            </a:pPr>
            <a:r>
              <a:rPr lang="en"/>
              <a:t>Student-Driven Continuum</a:t>
            </a:r>
            <a:endParaRPr/>
          </a:p>
        </p:txBody>
      </p:sp>
      <p:grpSp>
        <p:nvGrpSpPr>
          <p:cNvPr id="219" name="Google Shape;219;p22"/>
          <p:cNvGrpSpPr/>
          <p:nvPr/>
        </p:nvGrpSpPr>
        <p:grpSpPr>
          <a:xfrm>
            <a:off x="1076325" y="1586025"/>
            <a:ext cx="2545100" cy="3029350"/>
            <a:chOff x="372825" y="1130300"/>
            <a:chExt cx="2545100" cy="3029350"/>
          </a:xfrm>
        </p:grpSpPr>
        <p:sp>
          <p:nvSpPr>
            <p:cNvPr id="220" name="Google Shape;220;p22"/>
            <p:cNvSpPr txBox="1"/>
            <p:nvPr/>
          </p:nvSpPr>
          <p:spPr>
            <a:xfrm>
              <a:off x="372825" y="1130300"/>
              <a:ext cx="18348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b="1">
                  <a:solidFill>
                    <a:schemeClr val="dk1"/>
                  </a:solidFill>
                  <a:latin typeface="IBM Plex Sans"/>
                  <a:ea typeface="IBM Plex Sans"/>
                  <a:cs typeface="IBM Plex Sans"/>
                  <a:sym typeface="IBM Plex Sans"/>
                </a:rPr>
                <a:t>Instructor-Driven</a:t>
              </a:r>
              <a:endParaRPr b="1">
                <a:solidFill>
                  <a:schemeClr val="dk1"/>
                </a:solidFill>
                <a:latin typeface="IBM Plex Sans"/>
                <a:ea typeface="IBM Plex Sans"/>
                <a:cs typeface="IBM Plex Sans"/>
                <a:sym typeface="IBM Plex Sans"/>
              </a:endParaRPr>
            </a:p>
          </p:txBody>
        </p:sp>
        <p:sp>
          <p:nvSpPr>
            <p:cNvPr id="221" name="Google Shape;221;p22"/>
            <p:cNvSpPr txBox="1"/>
            <p:nvPr/>
          </p:nvSpPr>
          <p:spPr>
            <a:xfrm>
              <a:off x="1208150" y="2603850"/>
              <a:ext cx="1545600" cy="15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IBM Plex Sans"/>
                  <a:ea typeface="IBM Plex Sans"/>
                  <a:cs typeface="IBM Plex Sans"/>
                  <a:sym typeface="IBM Plex Sans"/>
                </a:rPr>
                <a:t>Instructor organizes teams, chooses communication platforms, and controls process</a:t>
              </a:r>
              <a:endParaRPr>
                <a:solidFill>
                  <a:schemeClr val="dk1"/>
                </a:solidFill>
                <a:latin typeface="IBM Plex Sans"/>
                <a:ea typeface="IBM Plex Sans"/>
                <a:cs typeface="IBM Plex Sans"/>
                <a:sym typeface="IBM Plex Sans"/>
              </a:endParaRPr>
            </a:p>
          </p:txBody>
        </p:sp>
        <p:cxnSp>
          <p:nvCxnSpPr>
            <p:cNvPr id="222" name="Google Shape;222;p22"/>
            <p:cNvCxnSpPr/>
            <p:nvPr/>
          </p:nvCxnSpPr>
          <p:spPr>
            <a:xfrm>
              <a:off x="2012875" y="1480950"/>
              <a:ext cx="885900" cy="956400"/>
            </a:xfrm>
            <a:prstGeom prst="straightConnector1">
              <a:avLst/>
            </a:prstGeom>
            <a:noFill/>
            <a:ln w="9525" cap="flat" cmpd="sng">
              <a:solidFill>
                <a:schemeClr val="accent3"/>
              </a:solidFill>
              <a:prstDash val="solid"/>
              <a:round/>
              <a:headEnd type="none" w="sm" len="sm"/>
              <a:tailEnd type="none" w="sm" len="sm"/>
            </a:ln>
          </p:spPr>
        </p:cxnSp>
        <p:sp>
          <p:nvSpPr>
            <p:cNvPr id="223" name="Google Shape;223;p22"/>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4" name="Google Shape;224;p22"/>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2"/>
          <p:cNvSpPr txBox="1"/>
          <p:nvPr/>
        </p:nvSpPr>
        <p:spPr>
          <a:xfrm>
            <a:off x="2752625" y="1586025"/>
            <a:ext cx="18765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b="1">
                <a:solidFill>
                  <a:schemeClr val="dk1"/>
                </a:solidFill>
                <a:latin typeface="IBM Plex Sans"/>
                <a:ea typeface="IBM Plex Sans"/>
                <a:cs typeface="IBM Plex Sans"/>
                <a:sym typeface="IBM Plex Sans"/>
              </a:rPr>
              <a:t>Guided Facilitation </a:t>
            </a:r>
            <a:endParaRPr b="1">
              <a:solidFill>
                <a:schemeClr val="dk1"/>
              </a:solidFill>
              <a:latin typeface="IBM Plex Sans"/>
              <a:ea typeface="IBM Plex Sans"/>
              <a:cs typeface="IBM Plex Sans"/>
              <a:sym typeface="IBM Plex Sans"/>
            </a:endParaRPr>
          </a:p>
        </p:txBody>
      </p:sp>
      <p:sp>
        <p:nvSpPr>
          <p:cNvPr id="226" name="Google Shape;226;p22"/>
          <p:cNvSpPr txBox="1"/>
          <p:nvPr/>
        </p:nvSpPr>
        <p:spPr>
          <a:xfrm>
            <a:off x="3520650" y="3011775"/>
            <a:ext cx="1545600" cy="96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IBM Plex Sans"/>
                <a:ea typeface="IBM Plex Sans"/>
                <a:cs typeface="IBM Plex Sans"/>
                <a:sym typeface="IBM Plex Sans"/>
              </a:rPr>
              <a:t>Instructor controls some aspects of team organization, communication, and process</a:t>
            </a:r>
            <a:endParaRPr>
              <a:solidFill>
                <a:schemeClr val="dk1"/>
              </a:solidFill>
              <a:latin typeface="IBM Plex Sans"/>
              <a:ea typeface="IBM Plex Sans"/>
              <a:cs typeface="IBM Plex Sans"/>
              <a:sym typeface="IBM Plex Sans"/>
            </a:endParaRPr>
          </a:p>
        </p:txBody>
      </p:sp>
      <p:cxnSp>
        <p:nvCxnSpPr>
          <p:cNvPr id="227" name="Google Shape;227;p22"/>
          <p:cNvCxnSpPr/>
          <p:nvPr/>
        </p:nvCxnSpPr>
        <p:spPr>
          <a:xfrm>
            <a:off x="4592651" y="2151146"/>
            <a:ext cx="718500" cy="741900"/>
          </a:xfrm>
          <a:prstGeom prst="straightConnector1">
            <a:avLst/>
          </a:prstGeom>
          <a:noFill/>
          <a:ln w="9525" cap="flat" cmpd="sng">
            <a:solidFill>
              <a:schemeClr val="accent3"/>
            </a:solidFill>
            <a:prstDash val="solid"/>
            <a:round/>
            <a:headEnd type="none" w="sm" len="sm"/>
            <a:tailEnd type="none" w="sm" len="sm"/>
          </a:ln>
        </p:spPr>
      </p:cxnSp>
      <p:sp>
        <p:nvSpPr>
          <p:cNvPr id="228" name="Google Shape;228;p22"/>
          <p:cNvSpPr/>
          <p:nvPr/>
        </p:nvSpPr>
        <p:spPr>
          <a:xfrm rot="10800000" flipH="1">
            <a:off x="3495474" y="2762350"/>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9" name="Google Shape;229;p22"/>
          <p:cNvSpPr/>
          <p:nvPr/>
        </p:nvSpPr>
        <p:spPr>
          <a:xfrm>
            <a:off x="3495574" y="2916174"/>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txBox="1"/>
          <p:nvPr/>
        </p:nvSpPr>
        <p:spPr>
          <a:xfrm>
            <a:off x="1754125" y="2072050"/>
            <a:ext cx="1420500" cy="142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chemeClr val="dk1"/>
                </a:solidFill>
                <a:latin typeface="IBM Plex Sans"/>
                <a:ea typeface="IBM Plex Sans"/>
                <a:cs typeface="IBM Plex Sans"/>
                <a:sym typeface="IBM Plex Sans"/>
              </a:rPr>
              <a:t>Best when content is priority or time is limited</a:t>
            </a:r>
            <a:endParaRPr sz="1200">
              <a:solidFill>
                <a:schemeClr val="dk1"/>
              </a:solidFill>
              <a:latin typeface="IBM Plex Sans"/>
              <a:ea typeface="IBM Plex Sans"/>
              <a:cs typeface="IBM Plex Sans"/>
              <a:sym typeface="IBM Plex Sans"/>
            </a:endParaRPr>
          </a:p>
        </p:txBody>
      </p:sp>
      <p:sp>
        <p:nvSpPr>
          <p:cNvPr id="231" name="Google Shape;231;p22"/>
          <p:cNvSpPr txBox="1"/>
          <p:nvPr/>
        </p:nvSpPr>
        <p:spPr>
          <a:xfrm>
            <a:off x="5112825" y="2073563"/>
            <a:ext cx="1420500" cy="142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61E3A"/>
                </a:solidFill>
                <a:latin typeface="IBM Plex Sans"/>
                <a:ea typeface="IBM Plex Sans"/>
                <a:cs typeface="IBM Plex Sans"/>
                <a:sym typeface="IBM Plex Sans"/>
              </a:rPr>
              <a:t>Best for collaborative skill development</a:t>
            </a:r>
            <a:endParaRPr sz="1200">
              <a:solidFill>
                <a:srgbClr val="061E3A"/>
              </a:solidFill>
              <a:latin typeface="IBM Plex Sans"/>
              <a:ea typeface="IBM Plex Sans"/>
              <a:cs typeface="IBM Plex Sans"/>
              <a:sym typeface="IBM Plex Sans"/>
            </a:endParaRPr>
          </a:p>
          <a:p>
            <a:pPr marL="0" lvl="0" indent="0" algn="l" rtl="0">
              <a:lnSpc>
                <a:spcPct val="115000"/>
              </a:lnSpc>
              <a:spcBef>
                <a:spcPts val="0"/>
              </a:spcBef>
              <a:spcAft>
                <a:spcPts val="1600"/>
              </a:spcAft>
              <a:buNone/>
            </a:pPr>
            <a:endParaRPr sz="1200">
              <a:solidFill>
                <a:schemeClr val="dk1"/>
              </a:solidFill>
              <a:latin typeface="IBM Plex Sans"/>
              <a:ea typeface="IBM Plex Sans"/>
              <a:cs typeface="IBM Plex Sans"/>
              <a:sym typeface="IBM Plex Sans"/>
            </a:endParaRPr>
          </a:p>
        </p:txBody>
      </p:sp>
      <p:sp>
        <p:nvSpPr>
          <p:cNvPr id="232" name="Google Shape;232;p22"/>
          <p:cNvSpPr txBox="1"/>
          <p:nvPr/>
        </p:nvSpPr>
        <p:spPr>
          <a:xfrm>
            <a:off x="3433575" y="2073575"/>
            <a:ext cx="1536000" cy="142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chemeClr val="dk1"/>
                </a:solidFill>
                <a:latin typeface="IBM Plex Sans"/>
                <a:ea typeface="IBM Plex Sans"/>
                <a:cs typeface="IBM Plex Sans"/>
                <a:sym typeface="IBM Plex Sans"/>
              </a:rPr>
              <a:t>Can efficiently blend skills and content</a:t>
            </a:r>
            <a:endParaRPr sz="1200">
              <a:solidFill>
                <a:schemeClr val="dk1"/>
              </a:solidFill>
              <a:latin typeface="IBM Plex Sans"/>
              <a:ea typeface="IBM Plex Sans"/>
              <a:cs typeface="IBM Plex Sans"/>
              <a:sym typeface="IBM Plex Sans"/>
            </a:endParaRPr>
          </a:p>
        </p:txBody>
      </p:sp>
      <p:grpSp>
        <p:nvGrpSpPr>
          <p:cNvPr id="233" name="Google Shape;233;p22"/>
          <p:cNvGrpSpPr/>
          <p:nvPr/>
        </p:nvGrpSpPr>
        <p:grpSpPr>
          <a:xfrm>
            <a:off x="4603925" y="1586025"/>
            <a:ext cx="2438294" cy="2878649"/>
            <a:chOff x="479631" y="1131011"/>
            <a:chExt cx="2438294" cy="2878649"/>
          </a:xfrm>
        </p:grpSpPr>
        <p:sp>
          <p:nvSpPr>
            <p:cNvPr id="234" name="Google Shape;234;p22"/>
            <p:cNvSpPr txBox="1"/>
            <p:nvPr/>
          </p:nvSpPr>
          <p:spPr>
            <a:xfrm>
              <a:off x="479631" y="1131011"/>
              <a:ext cx="18348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b="1">
                  <a:solidFill>
                    <a:schemeClr val="dk1"/>
                  </a:solidFill>
                  <a:latin typeface="IBM Plex Sans"/>
                  <a:ea typeface="IBM Plex Sans"/>
                  <a:cs typeface="IBM Plex Sans"/>
                  <a:sym typeface="IBM Plex Sans"/>
                </a:rPr>
                <a:t>Student-Driven</a:t>
              </a:r>
              <a:endParaRPr b="1">
                <a:solidFill>
                  <a:schemeClr val="dk1"/>
                </a:solidFill>
                <a:latin typeface="IBM Plex Sans"/>
                <a:ea typeface="IBM Plex Sans"/>
                <a:cs typeface="IBM Plex Sans"/>
                <a:sym typeface="IBM Plex Sans"/>
              </a:endParaRPr>
            </a:p>
          </p:txBody>
        </p:sp>
        <p:sp>
          <p:nvSpPr>
            <p:cNvPr id="235" name="Google Shape;235;p22"/>
            <p:cNvSpPr txBox="1"/>
            <p:nvPr/>
          </p:nvSpPr>
          <p:spPr>
            <a:xfrm>
              <a:off x="1206081" y="2603860"/>
              <a:ext cx="1555200" cy="140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61E3A"/>
                  </a:solidFill>
                  <a:latin typeface="IBM Plex Sans"/>
                  <a:ea typeface="IBM Plex Sans"/>
                  <a:cs typeface="IBM Plex Sans"/>
                  <a:sym typeface="IBM Plex Sans"/>
                </a:rPr>
                <a:t>Students control process, team makeup,  and communication platforms</a:t>
              </a:r>
              <a:endParaRPr>
                <a:solidFill>
                  <a:srgbClr val="061E3A"/>
                </a:solidFill>
                <a:latin typeface="IBM Plex Sans"/>
                <a:ea typeface="IBM Plex Sans"/>
                <a:cs typeface="IBM Plex Sans"/>
                <a:sym typeface="IBM Plex Sans"/>
              </a:endParaRPr>
            </a:p>
            <a:p>
              <a:pPr marL="0" lvl="0" indent="0" algn="l" rtl="0">
                <a:lnSpc>
                  <a:spcPct val="115000"/>
                </a:lnSpc>
                <a:spcBef>
                  <a:spcPts val="1600"/>
                </a:spcBef>
                <a:spcAft>
                  <a:spcPts val="1600"/>
                </a:spcAft>
                <a:buNone/>
              </a:pPr>
              <a:endParaRPr>
                <a:solidFill>
                  <a:schemeClr val="dk1"/>
                </a:solidFill>
                <a:latin typeface="IBM Plex Sans"/>
                <a:ea typeface="IBM Plex Sans"/>
                <a:cs typeface="IBM Plex Sans"/>
                <a:sym typeface="IBM Plex Sans"/>
              </a:endParaRPr>
            </a:p>
          </p:txBody>
        </p:sp>
        <p:cxnSp>
          <p:nvCxnSpPr>
            <p:cNvPr id="236" name="Google Shape;236;p22"/>
            <p:cNvCxnSpPr/>
            <p:nvPr/>
          </p:nvCxnSpPr>
          <p:spPr>
            <a:xfrm>
              <a:off x="1974956" y="1469086"/>
              <a:ext cx="923700" cy="968100"/>
            </a:xfrm>
            <a:prstGeom prst="straightConnector1">
              <a:avLst/>
            </a:prstGeom>
            <a:noFill/>
            <a:ln w="9525" cap="flat" cmpd="sng">
              <a:solidFill>
                <a:schemeClr val="accent3"/>
              </a:solidFill>
              <a:prstDash val="solid"/>
              <a:round/>
              <a:headEnd type="none" w="sm" len="sm"/>
              <a:tailEnd type="none" w="sm" len="sm"/>
            </a:ln>
          </p:spPr>
        </p:cxnSp>
        <p:sp>
          <p:nvSpPr>
            <p:cNvPr id="237" name="Google Shape;237;p22"/>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8" name="Google Shape;238;p22"/>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2249</Words>
  <Application>Microsoft Office PowerPoint</Application>
  <PresentationFormat>On-screen Show (16:9)</PresentationFormat>
  <Paragraphs>263</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Merriweather</vt:lpstr>
      <vt:lpstr>IBM Plex Sans</vt:lpstr>
      <vt:lpstr>Times New Roman</vt:lpstr>
      <vt:lpstr>Roboto</vt:lpstr>
      <vt:lpstr>Arial</vt:lpstr>
      <vt:lpstr>IBM Plex Sans Light</vt:lpstr>
      <vt:lpstr>Surrey template</vt:lpstr>
      <vt:lpstr>PowerPoint Presentation</vt:lpstr>
      <vt:lpstr>Collaborative Work and Group Project Design</vt:lpstr>
      <vt:lpstr>PowerPoint Presentation</vt:lpstr>
      <vt:lpstr>Why Integrate Collaborative  Work and Group Projects?</vt:lpstr>
      <vt:lpstr>Building Skills with Collaborative Learning</vt:lpstr>
      <vt:lpstr>Individual and Collective Collaborative Skills</vt:lpstr>
      <vt:lpstr>What to Consider When Planning  Collaborative Work </vt:lpstr>
      <vt:lpstr>Trust and the Instructor’s Influence</vt:lpstr>
      <vt:lpstr>The Instructor- to  Student-Driven Continuum</vt:lpstr>
      <vt:lpstr>Taxonomy of Collaboration</vt:lpstr>
      <vt:lpstr>Technology and Assessment</vt:lpstr>
      <vt:lpstr>Day-to-Day Collaborative Learning</vt:lpstr>
      <vt:lpstr>Day-to-Day Collaborative Learning</vt:lpstr>
      <vt:lpstr>Reading the Research: Example</vt:lpstr>
      <vt:lpstr>Reading the Research: Design</vt:lpstr>
      <vt:lpstr>Reading the Research: Assessing Skills</vt:lpstr>
      <vt:lpstr>Group Project Design</vt:lpstr>
      <vt:lpstr>Group Project Design</vt:lpstr>
      <vt:lpstr>Technology and Literature:  Final Project Example</vt:lpstr>
      <vt:lpstr>Technology and Literature: Group Project Design</vt:lpstr>
      <vt:lpstr>Technology and Literature: Building Trust</vt:lpstr>
      <vt:lpstr>Technology and Literature: Assessment</vt:lpstr>
      <vt:lpstr>Technological Tools</vt:lpstr>
      <vt:lpstr>Technology Issues to Consider</vt:lpstr>
      <vt:lpstr>Project Management Software</vt:lpstr>
      <vt:lpstr>Project Management Software Options</vt:lpstr>
      <vt:lpstr>Video Conferencing with Breakout Rooms</vt:lpstr>
      <vt:lpstr>Multimedia Interactive Platforms</vt:lpstr>
      <vt:lpstr>Quick Tips for Multimedia Interactive Platforms</vt:lpstr>
      <vt:lpstr>Collaborative Editing Platforms</vt:lpstr>
      <vt:lpstr>Special Thanks To….</vt:lpstr>
      <vt:lpstr>Thanks!</vt:lpstr>
      <vt:lpstr>Works Cited</vt:lpstr>
      <vt:lpstr>Works Cited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Boschulte, Prairie</dc:creator>
  <cp:lastModifiedBy>Boschulte, Prairie</cp:lastModifiedBy>
  <cp:revision>6</cp:revision>
  <dcterms:modified xsi:type="dcterms:W3CDTF">2020-12-14T18:55:41Z</dcterms:modified>
</cp:coreProperties>
</file>