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33"/>
  </p:notesMasterIdLst>
  <p:sldIdLst>
    <p:sldId id="256" r:id="rId5"/>
    <p:sldId id="304" r:id="rId6"/>
    <p:sldId id="298" r:id="rId7"/>
    <p:sldId id="299" r:id="rId8"/>
    <p:sldId id="305" r:id="rId9"/>
    <p:sldId id="308" r:id="rId10"/>
    <p:sldId id="309" r:id="rId11"/>
    <p:sldId id="330" r:id="rId12"/>
    <p:sldId id="323" r:id="rId13"/>
    <p:sldId id="324" r:id="rId14"/>
    <p:sldId id="311" r:id="rId15"/>
    <p:sldId id="313" r:id="rId16"/>
    <p:sldId id="315" r:id="rId17"/>
    <p:sldId id="316" r:id="rId18"/>
    <p:sldId id="317" r:id="rId19"/>
    <p:sldId id="318" r:id="rId20"/>
    <p:sldId id="319" r:id="rId21"/>
    <p:sldId id="320" r:id="rId22"/>
    <p:sldId id="321" r:id="rId23"/>
    <p:sldId id="297" r:id="rId24"/>
    <p:sldId id="325" r:id="rId25"/>
    <p:sldId id="314" r:id="rId26"/>
    <p:sldId id="326" r:id="rId27"/>
    <p:sldId id="322" r:id="rId28"/>
    <p:sldId id="327" r:id="rId29"/>
    <p:sldId id="328" r:id="rId30"/>
    <p:sldId id="312" r:id="rId31"/>
    <p:sldId id="329"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IBM Plex Sans" panose="020B0503050203000203" pitchFamily="34" charset="0"/>
      <p:regular r:id="rId38"/>
      <p:bold r:id="rId39"/>
      <p:italic r:id="rId40"/>
      <p:boldItalic r:id="rId41"/>
    </p:embeddedFont>
    <p:embeddedFont>
      <p:font typeface="IBM Plex Sans Light" panose="020B0403050203000203" pitchFamily="34" charset="0"/>
      <p:regular r:id="rId42"/>
      <p:bold r:id="rId43"/>
      <p:italic r:id="rId44"/>
      <p:boldItalic r:id="rId45"/>
    </p:embeddedFont>
    <p:embeddedFont>
      <p:font typeface="Merriweather" panose="000005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94F5B-9C1F-4991-8099-E02903C32912}" v="896" dt="2023-10-04T17:16:39.367"/>
  </p1510:revLst>
</p1510:revInfo>
</file>

<file path=ppt/tableStyles.xml><?xml version="1.0" encoding="utf-8"?>
<a:tblStyleLst xmlns:a="http://schemas.openxmlformats.org/drawingml/2006/main" def="{083DE01E-45EE-4B1A-B4AA-23BBC71A313A}">
  <a:tblStyle styleId="{083DE01E-45EE-4B1A-B4AA-23BBC71A313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44576A-F971-4820-8222-A4C219A6C28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006" autoAdjust="0"/>
  </p:normalViewPr>
  <p:slideViewPr>
    <p:cSldViewPr snapToGrid="0">
      <p:cViewPr varScale="1">
        <p:scale>
          <a:sx n="67" d="100"/>
          <a:sy n="67" d="100"/>
        </p:scale>
        <p:origin x="2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at, Jennifer" userId="S::jalbat@siue.edu::5c7b5a65-dd0d-464a-9814-c9782b684e89" providerId="AD" clId="Web-{C33B5C5B-E9F8-274E-54E2-58F90FBFFC80}"/>
    <pc:docChg chg="modSld">
      <pc:chgData name="Albat, Jennifer" userId="S::jalbat@siue.edu::5c7b5a65-dd0d-464a-9814-c9782b684e89" providerId="AD" clId="Web-{C33B5C5B-E9F8-274E-54E2-58F90FBFFC80}" dt="2023-10-02T16:30:55.962" v="1"/>
      <pc:docMkLst>
        <pc:docMk/>
      </pc:docMkLst>
      <pc:sldChg chg="modSp">
        <pc:chgData name="Albat, Jennifer" userId="S::jalbat@siue.edu::5c7b5a65-dd0d-464a-9814-c9782b684e89" providerId="AD" clId="Web-{C33B5C5B-E9F8-274E-54E2-58F90FBFFC80}" dt="2023-10-02T16:30:55.962" v="1"/>
        <pc:sldMkLst>
          <pc:docMk/>
          <pc:sldMk cId="2321179524" sldId="312"/>
        </pc:sldMkLst>
        <pc:picChg chg="ord">
          <ac:chgData name="Albat, Jennifer" userId="S::jalbat@siue.edu::5c7b5a65-dd0d-464a-9814-c9782b684e89" providerId="AD" clId="Web-{C33B5C5B-E9F8-274E-54E2-58F90FBFFC80}" dt="2023-10-02T16:30:55.962" v="1"/>
          <ac:picMkLst>
            <pc:docMk/>
            <pc:sldMk cId="2321179524" sldId="312"/>
            <ac:picMk id="2" creationId="{DB8EA71F-A526-872D-667A-D6F6960BFA5F}"/>
          </ac:picMkLst>
        </pc:picChg>
      </pc:sldChg>
    </pc:docChg>
  </pc:docChgLst>
  <pc:docChgLst>
    <pc:chgData name="Albat, Jennifer" userId="5c7b5a65-dd0d-464a-9814-c9782b684e89" providerId="ADAL" clId="{48D94F5B-9C1F-4991-8099-E02903C32912}"/>
    <pc:docChg chg="undo custSel addSld delSld modSld sldOrd modShowInfo">
      <pc:chgData name="Albat, Jennifer" userId="5c7b5a65-dd0d-464a-9814-c9782b684e89" providerId="ADAL" clId="{48D94F5B-9C1F-4991-8099-E02903C32912}" dt="2023-10-04T17:43:24.252" v="4956" actId="20577"/>
      <pc:docMkLst>
        <pc:docMk/>
      </pc:docMkLst>
      <pc:sldChg chg="modNotesTx">
        <pc:chgData name="Albat, Jennifer" userId="5c7b5a65-dd0d-464a-9814-c9782b684e89" providerId="ADAL" clId="{48D94F5B-9C1F-4991-8099-E02903C32912}" dt="2023-10-04T16:28:55.748" v="2756"/>
        <pc:sldMkLst>
          <pc:docMk/>
          <pc:sldMk cId="0" sldId="256"/>
        </pc:sldMkLst>
      </pc:sldChg>
      <pc:sldChg chg="modSp mod modAnim modNotesTx">
        <pc:chgData name="Albat, Jennifer" userId="5c7b5a65-dd0d-464a-9814-c9782b684e89" providerId="ADAL" clId="{48D94F5B-9C1F-4991-8099-E02903C32912}" dt="2023-10-02T17:01:42.138" v="844"/>
        <pc:sldMkLst>
          <pc:docMk/>
          <pc:sldMk cId="2533493140" sldId="297"/>
        </pc:sldMkLst>
        <pc:spChg chg="mod">
          <ac:chgData name="Albat, Jennifer" userId="5c7b5a65-dd0d-464a-9814-c9782b684e89" providerId="ADAL" clId="{48D94F5B-9C1F-4991-8099-E02903C32912}" dt="2023-10-02T17:00:14.804" v="575" actId="20577"/>
          <ac:spMkLst>
            <pc:docMk/>
            <pc:sldMk cId="2533493140" sldId="297"/>
            <ac:spMk id="191" creationId="{00000000-0000-0000-0000-000000000000}"/>
          </ac:spMkLst>
        </pc:spChg>
        <pc:spChg chg="mod">
          <ac:chgData name="Albat, Jennifer" userId="5c7b5a65-dd0d-464a-9814-c9782b684e89" providerId="ADAL" clId="{48D94F5B-9C1F-4991-8099-E02903C32912}" dt="2023-10-02T17:01:31.678" v="843" actId="404"/>
          <ac:spMkLst>
            <pc:docMk/>
            <pc:sldMk cId="2533493140" sldId="297"/>
            <ac:spMk id="192" creationId="{00000000-0000-0000-0000-000000000000}"/>
          </ac:spMkLst>
        </pc:spChg>
      </pc:sldChg>
      <pc:sldChg chg="modNotesTx">
        <pc:chgData name="Albat, Jennifer" userId="5c7b5a65-dd0d-464a-9814-c9782b684e89" providerId="ADAL" clId="{48D94F5B-9C1F-4991-8099-E02903C32912}" dt="2023-10-04T17:40:30.403" v="4785"/>
        <pc:sldMkLst>
          <pc:docMk/>
          <pc:sldMk cId="3483822261" sldId="298"/>
        </pc:sldMkLst>
      </pc:sldChg>
      <pc:sldChg chg="modNotesTx">
        <pc:chgData name="Albat, Jennifer" userId="5c7b5a65-dd0d-464a-9814-c9782b684e89" providerId="ADAL" clId="{48D94F5B-9C1F-4991-8099-E02903C32912}" dt="2023-10-04T12:44:09.912" v="1416" actId="20577"/>
        <pc:sldMkLst>
          <pc:docMk/>
          <pc:sldMk cId="1812108475" sldId="299"/>
        </pc:sldMkLst>
      </pc:sldChg>
      <pc:sldChg chg="modNotesTx">
        <pc:chgData name="Albat, Jennifer" userId="5c7b5a65-dd0d-464a-9814-c9782b684e89" providerId="ADAL" clId="{48D94F5B-9C1F-4991-8099-E02903C32912}" dt="2023-10-04T17:43:24.252" v="4956" actId="20577"/>
        <pc:sldMkLst>
          <pc:docMk/>
          <pc:sldMk cId="808642565" sldId="304"/>
        </pc:sldMkLst>
      </pc:sldChg>
      <pc:sldChg chg="modNotesTx">
        <pc:chgData name="Albat, Jennifer" userId="5c7b5a65-dd0d-464a-9814-c9782b684e89" providerId="ADAL" clId="{48D94F5B-9C1F-4991-8099-E02903C32912}" dt="2023-10-04T12:44:31.619" v="1467" actId="20577"/>
        <pc:sldMkLst>
          <pc:docMk/>
          <pc:sldMk cId="3749424943" sldId="305"/>
        </pc:sldMkLst>
      </pc:sldChg>
      <pc:sldChg chg="modNotesTx">
        <pc:chgData name="Albat, Jennifer" userId="5c7b5a65-dd0d-464a-9814-c9782b684e89" providerId="ADAL" clId="{48D94F5B-9C1F-4991-8099-E02903C32912}" dt="2023-10-04T12:44:40.054" v="1500" actId="20577"/>
        <pc:sldMkLst>
          <pc:docMk/>
          <pc:sldMk cId="305424915" sldId="308"/>
        </pc:sldMkLst>
      </pc:sldChg>
      <pc:sldChg chg="modNotesTx">
        <pc:chgData name="Albat, Jennifer" userId="5c7b5a65-dd0d-464a-9814-c9782b684e89" providerId="ADAL" clId="{48D94F5B-9C1F-4991-8099-E02903C32912}" dt="2023-10-04T12:44:51.381" v="1508" actId="20577"/>
        <pc:sldMkLst>
          <pc:docMk/>
          <pc:sldMk cId="4010534574" sldId="309"/>
        </pc:sldMkLst>
      </pc:sldChg>
      <pc:sldChg chg="modSp mod setBg modNotesTx">
        <pc:chgData name="Albat, Jennifer" userId="5c7b5a65-dd0d-464a-9814-c9782b684e89" providerId="ADAL" clId="{48D94F5B-9C1F-4991-8099-E02903C32912}" dt="2023-10-04T12:55:17.221" v="1676" actId="20577"/>
        <pc:sldMkLst>
          <pc:docMk/>
          <pc:sldMk cId="993742526" sldId="311"/>
        </pc:sldMkLst>
        <pc:spChg chg="mod">
          <ac:chgData name="Albat, Jennifer" userId="5c7b5a65-dd0d-464a-9814-c9782b684e89" providerId="ADAL" clId="{48D94F5B-9C1F-4991-8099-E02903C32912}" dt="2023-10-04T12:53:27.926" v="1643" actId="403"/>
          <ac:spMkLst>
            <pc:docMk/>
            <pc:sldMk cId="993742526" sldId="311"/>
            <ac:spMk id="235" creationId="{00000000-0000-0000-0000-000000000000}"/>
          </ac:spMkLst>
        </pc:spChg>
        <pc:spChg chg="mod">
          <ac:chgData name="Albat, Jennifer" userId="5c7b5a65-dd0d-464a-9814-c9782b684e89" providerId="ADAL" clId="{48D94F5B-9C1F-4991-8099-E02903C32912}" dt="2023-10-04T12:53:45.460" v="1648" actId="113"/>
          <ac:spMkLst>
            <pc:docMk/>
            <pc:sldMk cId="993742526" sldId="311"/>
            <ac:spMk id="236" creationId="{00000000-0000-0000-0000-000000000000}"/>
          </ac:spMkLst>
        </pc:spChg>
      </pc:sldChg>
      <pc:sldChg chg="addSp delSp modSp mod addAnim delAnim modAnim modNotesTx">
        <pc:chgData name="Albat, Jennifer" userId="5c7b5a65-dd0d-464a-9814-c9782b684e89" providerId="ADAL" clId="{48D94F5B-9C1F-4991-8099-E02903C32912}" dt="2023-10-04T17:19:35.719" v="3411"/>
        <pc:sldMkLst>
          <pc:docMk/>
          <pc:sldMk cId="2321179524" sldId="312"/>
        </pc:sldMkLst>
        <pc:grpChg chg="add del">
          <ac:chgData name="Albat, Jennifer" userId="5c7b5a65-dd0d-464a-9814-c9782b684e89" providerId="ADAL" clId="{48D94F5B-9C1F-4991-8099-E02903C32912}" dt="2023-10-04T17:19:27.031" v="3409" actId="478"/>
          <ac:grpSpMkLst>
            <pc:docMk/>
            <pc:sldMk cId="2321179524" sldId="312"/>
            <ac:grpSpMk id="3" creationId="{171A90D0-6672-0745-6152-F76E34BB0407}"/>
          </ac:grpSpMkLst>
        </pc:grpChg>
        <pc:grpChg chg="add del">
          <ac:chgData name="Albat, Jennifer" userId="5c7b5a65-dd0d-464a-9814-c9782b684e89" providerId="ADAL" clId="{48D94F5B-9C1F-4991-8099-E02903C32912}" dt="2023-10-04T17:19:27.031" v="3409" actId="478"/>
          <ac:grpSpMkLst>
            <pc:docMk/>
            <pc:sldMk cId="2321179524" sldId="312"/>
            <ac:grpSpMk id="7" creationId="{AFABE669-78AB-599D-6B96-59861C7A674C}"/>
          </ac:grpSpMkLst>
        </pc:grpChg>
        <pc:picChg chg="del">
          <ac:chgData name="Albat, Jennifer" userId="5c7b5a65-dd0d-464a-9814-c9782b684e89" providerId="ADAL" clId="{48D94F5B-9C1F-4991-8099-E02903C32912}" dt="2023-10-04T17:16:27.702" v="3402" actId="478"/>
          <ac:picMkLst>
            <pc:docMk/>
            <pc:sldMk cId="2321179524" sldId="312"/>
            <ac:picMk id="2" creationId="{DB8EA71F-A526-872D-667A-D6F6960BFA5F}"/>
          </ac:picMkLst>
        </pc:picChg>
        <pc:picChg chg="add del mod ord">
          <ac:chgData name="Albat, Jennifer" userId="5c7b5a65-dd0d-464a-9814-c9782b684e89" providerId="ADAL" clId="{48D94F5B-9C1F-4991-8099-E02903C32912}" dt="2023-10-04T17:19:27.031" v="3409" actId="478"/>
          <ac:picMkLst>
            <pc:docMk/>
            <pc:sldMk cId="2321179524" sldId="312"/>
            <ac:picMk id="10" creationId="{F4961E47-8211-005E-1A9C-6B1406A37C3A}"/>
          </ac:picMkLst>
        </pc:picChg>
      </pc:sldChg>
      <pc:sldChg chg="modNotesTx">
        <pc:chgData name="Albat, Jennifer" userId="5c7b5a65-dd0d-464a-9814-c9782b684e89" providerId="ADAL" clId="{48D94F5B-9C1F-4991-8099-E02903C32912}" dt="2023-10-04T17:27:23.998" v="4393" actId="20577"/>
        <pc:sldMkLst>
          <pc:docMk/>
          <pc:sldMk cId="2523116854" sldId="313"/>
        </pc:sldMkLst>
      </pc:sldChg>
      <pc:sldChg chg="addSp delSp modSp mod ord modNotesTx">
        <pc:chgData name="Albat, Jennifer" userId="5c7b5a65-dd0d-464a-9814-c9782b684e89" providerId="ADAL" clId="{48D94F5B-9C1F-4991-8099-E02903C32912}" dt="2023-10-04T12:58:40.021" v="2050" actId="20577"/>
        <pc:sldMkLst>
          <pc:docMk/>
          <pc:sldMk cId="2907063704" sldId="314"/>
        </pc:sldMkLst>
        <pc:spChg chg="mod">
          <ac:chgData name="Albat, Jennifer" userId="5c7b5a65-dd0d-464a-9814-c9782b684e89" providerId="ADAL" clId="{48D94F5B-9C1F-4991-8099-E02903C32912}" dt="2023-10-02T16:44:04.141" v="102" actId="1076"/>
          <ac:spMkLst>
            <pc:docMk/>
            <pc:sldMk cId="2907063704" sldId="314"/>
            <ac:spMk id="6" creationId="{1101E947-03D8-27FB-A189-86F961E7FACB}"/>
          </ac:spMkLst>
        </pc:spChg>
        <pc:spChg chg="mod">
          <ac:chgData name="Albat, Jennifer" userId="5c7b5a65-dd0d-464a-9814-c9782b684e89" providerId="ADAL" clId="{48D94F5B-9C1F-4991-8099-E02903C32912}" dt="2023-10-02T16:43:55.708" v="101" actId="1076"/>
          <ac:spMkLst>
            <pc:docMk/>
            <pc:sldMk cId="2907063704" sldId="314"/>
            <ac:spMk id="7" creationId="{28E4D904-92E2-051F-FD90-CF8FFE3F248B}"/>
          </ac:spMkLst>
        </pc:spChg>
        <pc:spChg chg="del">
          <ac:chgData name="Albat, Jennifer" userId="5c7b5a65-dd0d-464a-9814-c9782b684e89" providerId="ADAL" clId="{48D94F5B-9C1F-4991-8099-E02903C32912}" dt="2023-10-02T16:54:04.919" v="337" actId="478"/>
          <ac:spMkLst>
            <pc:docMk/>
            <pc:sldMk cId="2907063704" sldId="314"/>
            <ac:spMk id="237" creationId="{00000000-0000-0000-0000-000000000000}"/>
          </ac:spMkLst>
        </pc:spChg>
        <pc:picChg chg="add mod ord">
          <ac:chgData name="Albat, Jennifer" userId="5c7b5a65-dd0d-464a-9814-c9782b684e89" providerId="ADAL" clId="{48D94F5B-9C1F-4991-8099-E02903C32912}" dt="2023-10-02T16:43:53.349" v="100" actId="1076"/>
          <ac:picMkLst>
            <pc:docMk/>
            <pc:sldMk cId="2907063704" sldId="314"/>
            <ac:picMk id="3" creationId="{D3144C23-7ABA-E34C-AEE3-09A7FF2528BB}"/>
          </ac:picMkLst>
        </pc:picChg>
        <pc:picChg chg="del">
          <ac:chgData name="Albat, Jennifer" userId="5c7b5a65-dd0d-464a-9814-c9782b684e89" providerId="ADAL" clId="{48D94F5B-9C1F-4991-8099-E02903C32912}" dt="2023-10-02T16:43:40.070" v="94" actId="478"/>
          <ac:picMkLst>
            <pc:docMk/>
            <pc:sldMk cId="2907063704" sldId="314"/>
            <ac:picMk id="5" creationId="{453C5BC1-F1D0-3FE7-A233-B294AECFF48F}"/>
          </ac:picMkLst>
        </pc:picChg>
      </pc:sldChg>
      <pc:sldChg chg="modNotesTx">
        <pc:chgData name="Albat, Jennifer" userId="5c7b5a65-dd0d-464a-9814-c9782b684e89" providerId="ADAL" clId="{48D94F5B-9C1F-4991-8099-E02903C32912}" dt="2023-10-02T16:55:05.836" v="351"/>
        <pc:sldMkLst>
          <pc:docMk/>
          <pc:sldMk cId="373580131" sldId="315"/>
        </pc:sldMkLst>
      </pc:sldChg>
      <pc:sldChg chg="modSp add mod modNotesTx">
        <pc:chgData name="Albat, Jennifer" userId="5c7b5a65-dd0d-464a-9814-c9782b684e89" providerId="ADAL" clId="{48D94F5B-9C1F-4991-8099-E02903C32912}" dt="2023-10-04T12:55:55.321" v="1695" actId="1035"/>
        <pc:sldMkLst>
          <pc:docMk/>
          <pc:sldMk cId="1131664910" sldId="316"/>
        </pc:sldMkLst>
        <pc:spChg chg="mod">
          <ac:chgData name="Albat, Jennifer" userId="5c7b5a65-dd0d-464a-9814-c9782b684e89" providerId="ADAL" clId="{48D94F5B-9C1F-4991-8099-E02903C32912}" dt="2023-10-04T12:55:55.321" v="1695" actId="1035"/>
          <ac:spMkLst>
            <pc:docMk/>
            <pc:sldMk cId="1131664910" sldId="316"/>
            <ac:spMk id="426" creationId="{00000000-0000-0000-0000-000000000000}"/>
          </ac:spMkLst>
        </pc:spChg>
      </pc:sldChg>
      <pc:sldChg chg="modSp add mod modNotesTx">
        <pc:chgData name="Albat, Jennifer" userId="5c7b5a65-dd0d-464a-9814-c9782b684e89" providerId="ADAL" clId="{48D94F5B-9C1F-4991-8099-E02903C32912}" dt="2023-10-04T12:56:03.407" v="1702" actId="1035"/>
        <pc:sldMkLst>
          <pc:docMk/>
          <pc:sldMk cId="4180760946" sldId="317"/>
        </pc:sldMkLst>
        <pc:spChg chg="mod">
          <ac:chgData name="Albat, Jennifer" userId="5c7b5a65-dd0d-464a-9814-c9782b684e89" providerId="ADAL" clId="{48D94F5B-9C1F-4991-8099-E02903C32912}" dt="2023-10-04T12:56:03.407" v="1702" actId="1035"/>
          <ac:spMkLst>
            <pc:docMk/>
            <pc:sldMk cId="4180760946" sldId="317"/>
            <ac:spMk id="426" creationId="{00000000-0000-0000-0000-000000000000}"/>
          </ac:spMkLst>
        </pc:spChg>
      </pc:sldChg>
      <pc:sldChg chg="modSp add mod modNotesTx">
        <pc:chgData name="Albat, Jennifer" userId="5c7b5a65-dd0d-464a-9814-c9782b684e89" providerId="ADAL" clId="{48D94F5B-9C1F-4991-8099-E02903C32912}" dt="2023-10-02T16:57:15.871" v="498" actId="12"/>
        <pc:sldMkLst>
          <pc:docMk/>
          <pc:sldMk cId="623831410" sldId="318"/>
        </pc:sldMkLst>
        <pc:spChg chg="mod">
          <ac:chgData name="Albat, Jennifer" userId="5c7b5a65-dd0d-464a-9814-c9782b684e89" providerId="ADAL" clId="{48D94F5B-9C1F-4991-8099-E02903C32912}" dt="2023-10-02T16:56:36.406" v="466" actId="20577"/>
          <ac:spMkLst>
            <pc:docMk/>
            <pc:sldMk cId="623831410" sldId="318"/>
            <ac:spMk id="426" creationId="{00000000-0000-0000-0000-000000000000}"/>
          </ac:spMkLst>
        </pc:spChg>
      </pc:sldChg>
      <pc:sldChg chg="modSp add mod modNotesTx">
        <pc:chgData name="Albat, Jennifer" userId="5c7b5a65-dd0d-464a-9814-c9782b684e89" providerId="ADAL" clId="{48D94F5B-9C1F-4991-8099-E02903C32912}" dt="2023-10-04T12:56:22.167" v="1708" actId="20577"/>
        <pc:sldMkLst>
          <pc:docMk/>
          <pc:sldMk cId="3796633534" sldId="319"/>
        </pc:sldMkLst>
        <pc:spChg chg="mod">
          <ac:chgData name="Albat, Jennifer" userId="5c7b5a65-dd0d-464a-9814-c9782b684e89" providerId="ADAL" clId="{48D94F5B-9C1F-4991-8099-E02903C32912}" dt="2023-10-02T16:57:27.514" v="501" actId="1076"/>
          <ac:spMkLst>
            <pc:docMk/>
            <pc:sldMk cId="3796633534" sldId="319"/>
            <ac:spMk id="426" creationId="{00000000-0000-0000-0000-000000000000}"/>
          </ac:spMkLst>
        </pc:spChg>
      </pc:sldChg>
      <pc:sldChg chg="modSp add mod modNotesTx">
        <pc:chgData name="Albat, Jennifer" userId="5c7b5a65-dd0d-464a-9814-c9782b684e89" providerId="ADAL" clId="{48D94F5B-9C1F-4991-8099-E02903C32912}" dt="2023-10-04T12:57:26.165" v="1888" actId="20577"/>
        <pc:sldMkLst>
          <pc:docMk/>
          <pc:sldMk cId="2293057156" sldId="320"/>
        </pc:sldMkLst>
        <pc:spChg chg="mod">
          <ac:chgData name="Albat, Jennifer" userId="5c7b5a65-dd0d-464a-9814-c9782b684e89" providerId="ADAL" clId="{48D94F5B-9C1F-4991-8099-E02903C32912}" dt="2023-10-02T16:57:43.404" v="526" actId="1076"/>
          <ac:spMkLst>
            <pc:docMk/>
            <pc:sldMk cId="2293057156" sldId="320"/>
            <ac:spMk id="426" creationId="{00000000-0000-0000-0000-000000000000}"/>
          </ac:spMkLst>
        </pc:spChg>
      </pc:sldChg>
      <pc:sldChg chg="addSp delSp modSp add mod modAnim modNotesTx">
        <pc:chgData name="Albat, Jennifer" userId="5c7b5a65-dd0d-464a-9814-c9782b684e89" providerId="ADAL" clId="{48D94F5B-9C1F-4991-8099-E02903C32912}" dt="2023-10-02T16:59:41.140" v="555"/>
        <pc:sldMkLst>
          <pc:docMk/>
          <pc:sldMk cId="1518841758" sldId="321"/>
        </pc:sldMkLst>
        <pc:spChg chg="add del mod">
          <ac:chgData name="Albat, Jennifer" userId="5c7b5a65-dd0d-464a-9814-c9782b684e89" providerId="ADAL" clId="{48D94F5B-9C1F-4991-8099-E02903C32912}" dt="2023-10-02T16:59:36.005" v="553"/>
          <ac:spMkLst>
            <pc:docMk/>
            <pc:sldMk cId="1518841758" sldId="321"/>
            <ac:spMk id="2" creationId="{3F4E9B0C-CEB7-D9F8-138B-DA8FEBFD00DA}"/>
          </ac:spMkLst>
        </pc:spChg>
        <pc:spChg chg="add del mod">
          <ac:chgData name="Albat, Jennifer" userId="5c7b5a65-dd0d-464a-9814-c9782b684e89" providerId="ADAL" clId="{48D94F5B-9C1F-4991-8099-E02903C32912}" dt="2023-10-02T16:59:41.140" v="555"/>
          <ac:spMkLst>
            <pc:docMk/>
            <pc:sldMk cId="1518841758" sldId="321"/>
            <ac:spMk id="3" creationId="{8D276CAB-44ED-5A9C-BA39-281ECCA958FC}"/>
          </ac:spMkLst>
        </pc:spChg>
        <pc:spChg chg="mod">
          <ac:chgData name="Albat, Jennifer" userId="5c7b5a65-dd0d-464a-9814-c9782b684e89" providerId="ADAL" clId="{48D94F5B-9C1F-4991-8099-E02903C32912}" dt="2023-10-02T16:58:01.044" v="544" actId="20577"/>
          <ac:spMkLst>
            <pc:docMk/>
            <pc:sldMk cId="1518841758" sldId="321"/>
            <ac:spMk id="426" creationId="{00000000-0000-0000-0000-000000000000}"/>
          </ac:spMkLst>
        </pc:spChg>
      </pc:sldChg>
      <pc:sldChg chg="modSp add mod ord modNotesTx">
        <pc:chgData name="Albat, Jennifer" userId="5c7b5a65-dd0d-464a-9814-c9782b684e89" providerId="ADAL" clId="{48D94F5B-9C1F-4991-8099-E02903C32912}" dt="2023-10-04T16:56:42.402" v="3146" actId="20577"/>
        <pc:sldMkLst>
          <pc:docMk/>
          <pc:sldMk cId="2315294165" sldId="322"/>
        </pc:sldMkLst>
        <pc:spChg chg="mod">
          <ac:chgData name="Albat, Jennifer" userId="5c7b5a65-dd0d-464a-9814-c9782b684e89" providerId="ADAL" clId="{48D94F5B-9C1F-4991-8099-E02903C32912}" dt="2023-10-02T17:02:43.892" v="867" actId="20577"/>
          <ac:spMkLst>
            <pc:docMk/>
            <pc:sldMk cId="2315294165" sldId="322"/>
            <ac:spMk id="426" creationId="{00000000-0000-0000-0000-000000000000}"/>
          </ac:spMkLst>
        </pc:spChg>
      </pc:sldChg>
      <pc:sldChg chg="delSp modSp add del mod ord">
        <pc:chgData name="Albat, Jennifer" userId="5c7b5a65-dd0d-464a-9814-c9782b684e89" providerId="ADAL" clId="{48D94F5B-9C1F-4991-8099-E02903C32912}" dt="2023-10-02T16:59:01.540" v="551" actId="47"/>
        <pc:sldMkLst>
          <pc:docMk/>
          <pc:sldMk cId="4187313925" sldId="322"/>
        </pc:sldMkLst>
        <pc:spChg chg="del mod">
          <ac:chgData name="Albat, Jennifer" userId="5c7b5a65-dd0d-464a-9814-c9782b684e89" providerId="ADAL" clId="{48D94F5B-9C1F-4991-8099-E02903C32912}" dt="2023-10-02T16:58:33.029" v="550" actId="478"/>
          <ac:spMkLst>
            <pc:docMk/>
            <pc:sldMk cId="4187313925" sldId="322"/>
            <ac:spMk id="236" creationId="{00000000-0000-0000-0000-000000000000}"/>
          </ac:spMkLst>
        </pc:spChg>
      </pc:sldChg>
      <pc:sldChg chg="addSp delSp add del">
        <pc:chgData name="Albat, Jennifer" userId="5c7b5a65-dd0d-464a-9814-c9782b684e89" providerId="ADAL" clId="{48D94F5B-9C1F-4991-8099-E02903C32912}" dt="2023-10-04T12:47:19.381" v="1512" actId="47"/>
        <pc:sldMkLst>
          <pc:docMk/>
          <pc:sldMk cId="3442228915" sldId="323"/>
        </pc:sldMkLst>
        <pc:picChg chg="add del">
          <ac:chgData name="Albat, Jennifer" userId="5c7b5a65-dd0d-464a-9814-c9782b684e89" providerId="ADAL" clId="{48D94F5B-9C1F-4991-8099-E02903C32912}" dt="2023-10-04T12:47:16.505" v="1511"/>
          <ac:picMkLst>
            <pc:docMk/>
            <pc:sldMk cId="3442228915" sldId="323"/>
            <ac:picMk id="1026" creationId="{FF9D0BEE-FE05-5B3F-73CF-CDDB8B3458D8}"/>
          </ac:picMkLst>
        </pc:picChg>
      </pc:sldChg>
      <pc:sldChg chg="addSp delSp modSp add mod ord delAnim modNotesTx">
        <pc:chgData name="Albat, Jennifer" userId="5c7b5a65-dd0d-464a-9814-c9782b684e89" providerId="ADAL" clId="{48D94F5B-9C1F-4991-8099-E02903C32912}" dt="2023-10-04T12:49:03.095" v="1594" actId="20577"/>
        <pc:sldMkLst>
          <pc:docMk/>
          <pc:sldMk cId="3966547400" sldId="323"/>
        </pc:sldMkLst>
        <pc:picChg chg="del">
          <ac:chgData name="Albat, Jennifer" userId="5c7b5a65-dd0d-464a-9814-c9782b684e89" providerId="ADAL" clId="{48D94F5B-9C1F-4991-8099-E02903C32912}" dt="2023-10-04T12:47:34.345" v="1516" actId="478"/>
          <ac:picMkLst>
            <pc:docMk/>
            <pc:sldMk cId="3966547400" sldId="323"/>
            <ac:picMk id="10" creationId="{B1C050DF-5EF0-DC51-81CA-ECE1163E9DBE}"/>
          </ac:picMkLst>
        </pc:picChg>
        <pc:picChg chg="add mod">
          <ac:chgData name="Albat, Jennifer" userId="5c7b5a65-dd0d-464a-9814-c9782b684e89" providerId="ADAL" clId="{48D94F5B-9C1F-4991-8099-E02903C32912}" dt="2023-10-04T12:47:42.203" v="1519" actId="171"/>
          <ac:picMkLst>
            <pc:docMk/>
            <pc:sldMk cId="3966547400" sldId="323"/>
            <ac:picMk id="2050" creationId="{53CFBCF7-6704-336A-D181-8907AC959D46}"/>
          </ac:picMkLst>
        </pc:picChg>
      </pc:sldChg>
      <pc:sldChg chg="modSp add mod ord">
        <pc:chgData name="Albat, Jennifer" userId="5c7b5a65-dd0d-464a-9814-c9782b684e89" providerId="ADAL" clId="{48D94F5B-9C1F-4991-8099-E02903C32912}" dt="2023-10-04T12:53:54.661" v="1650"/>
        <pc:sldMkLst>
          <pc:docMk/>
          <pc:sldMk cId="2131851002" sldId="324"/>
        </pc:sldMkLst>
        <pc:spChg chg="mod">
          <ac:chgData name="Albat, Jennifer" userId="5c7b5a65-dd0d-464a-9814-c9782b684e89" providerId="ADAL" clId="{48D94F5B-9C1F-4991-8099-E02903C32912}" dt="2023-10-04T12:53:39.572" v="1646" actId="255"/>
          <ac:spMkLst>
            <pc:docMk/>
            <pc:sldMk cId="2131851002" sldId="324"/>
            <ac:spMk id="235" creationId="{00000000-0000-0000-0000-000000000000}"/>
          </ac:spMkLst>
        </pc:spChg>
      </pc:sldChg>
      <pc:sldChg chg="modSp add mod ord modNotesTx">
        <pc:chgData name="Albat, Jennifer" userId="5c7b5a65-dd0d-464a-9814-c9782b684e89" providerId="ADAL" clId="{48D94F5B-9C1F-4991-8099-E02903C32912}" dt="2023-10-04T12:55:24.023" v="1678" actId="20577"/>
        <pc:sldMkLst>
          <pc:docMk/>
          <pc:sldMk cId="2094161666" sldId="325"/>
        </pc:sldMkLst>
        <pc:spChg chg="mod">
          <ac:chgData name="Albat, Jennifer" userId="5c7b5a65-dd0d-464a-9814-c9782b684e89" providerId="ADAL" clId="{48D94F5B-9C1F-4991-8099-E02903C32912}" dt="2023-10-04T12:54:31.224" v="1654" actId="6549"/>
          <ac:spMkLst>
            <pc:docMk/>
            <pc:sldMk cId="2094161666" sldId="325"/>
            <ac:spMk id="236" creationId="{00000000-0000-0000-0000-000000000000}"/>
          </ac:spMkLst>
        </pc:spChg>
      </pc:sldChg>
      <pc:sldChg chg="modSp add del mod">
        <pc:chgData name="Albat, Jennifer" userId="5c7b5a65-dd0d-464a-9814-c9782b684e89" providerId="ADAL" clId="{48D94F5B-9C1F-4991-8099-E02903C32912}" dt="2023-10-04T12:59:51.739" v="2056" actId="2696"/>
        <pc:sldMkLst>
          <pc:docMk/>
          <pc:sldMk cId="1281052564" sldId="326"/>
        </pc:sldMkLst>
        <pc:spChg chg="mod">
          <ac:chgData name="Albat, Jennifer" userId="5c7b5a65-dd0d-464a-9814-c9782b684e89" providerId="ADAL" clId="{48D94F5B-9C1F-4991-8099-E02903C32912}" dt="2023-10-04T12:59:48.072" v="2055"/>
          <ac:spMkLst>
            <pc:docMk/>
            <pc:sldMk cId="1281052564" sldId="326"/>
            <ac:spMk id="426" creationId="{00000000-0000-0000-0000-000000000000}"/>
          </ac:spMkLst>
        </pc:spChg>
      </pc:sldChg>
      <pc:sldChg chg="modSp add mod ord modAnim modNotesTx">
        <pc:chgData name="Albat, Jennifer" userId="5c7b5a65-dd0d-464a-9814-c9782b684e89" providerId="ADAL" clId="{48D94F5B-9C1F-4991-8099-E02903C32912}" dt="2023-10-04T16:47:10.160" v="2798" actId="20577"/>
        <pc:sldMkLst>
          <pc:docMk/>
          <pc:sldMk cId="2259785797" sldId="326"/>
        </pc:sldMkLst>
        <pc:spChg chg="mod">
          <ac:chgData name="Albat, Jennifer" userId="5c7b5a65-dd0d-464a-9814-c9782b684e89" providerId="ADAL" clId="{48D94F5B-9C1F-4991-8099-E02903C32912}" dt="2023-10-04T13:02:58.437" v="2469" actId="20577"/>
          <ac:spMkLst>
            <pc:docMk/>
            <pc:sldMk cId="2259785797" sldId="326"/>
            <ac:spMk id="191" creationId="{00000000-0000-0000-0000-000000000000}"/>
          </ac:spMkLst>
        </pc:spChg>
        <pc:spChg chg="mod">
          <ac:chgData name="Albat, Jennifer" userId="5c7b5a65-dd0d-464a-9814-c9782b684e89" providerId="ADAL" clId="{48D94F5B-9C1F-4991-8099-E02903C32912}" dt="2023-10-04T16:30:12.178" v="2761" actId="20577"/>
          <ac:spMkLst>
            <pc:docMk/>
            <pc:sldMk cId="2259785797" sldId="326"/>
            <ac:spMk id="192" creationId="{00000000-0000-0000-0000-000000000000}"/>
          </ac:spMkLst>
        </pc:spChg>
      </pc:sldChg>
      <pc:sldChg chg="modSp add mod ord">
        <pc:chgData name="Albat, Jennifer" userId="5c7b5a65-dd0d-464a-9814-c9782b684e89" providerId="ADAL" clId="{48D94F5B-9C1F-4991-8099-E02903C32912}" dt="2023-10-04T17:07:53.331" v="3180" actId="20577"/>
        <pc:sldMkLst>
          <pc:docMk/>
          <pc:sldMk cId="1491927130" sldId="327"/>
        </pc:sldMkLst>
        <pc:spChg chg="mod">
          <ac:chgData name="Albat, Jennifer" userId="5c7b5a65-dd0d-464a-9814-c9782b684e89" providerId="ADAL" clId="{48D94F5B-9C1F-4991-8099-E02903C32912}" dt="2023-10-04T17:07:53.331" v="3180" actId="20577"/>
          <ac:spMkLst>
            <pc:docMk/>
            <pc:sldMk cId="1491927130" sldId="327"/>
            <ac:spMk id="236" creationId="{00000000-0000-0000-0000-000000000000}"/>
          </ac:spMkLst>
        </pc:spChg>
      </pc:sldChg>
      <pc:sldChg chg="modSp add mod ord modNotesTx">
        <pc:chgData name="Albat, Jennifer" userId="5c7b5a65-dd0d-464a-9814-c9782b684e89" providerId="ADAL" clId="{48D94F5B-9C1F-4991-8099-E02903C32912}" dt="2023-10-04T17:28:53.115" v="4575" actId="20577"/>
        <pc:sldMkLst>
          <pc:docMk/>
          <pc:sldMk cId="1443155398" sldId="328"/>
        </pc:sldMkLst>
        <pc:spChg chg="mod">
          <ac:chgData name="Albat, Jennifer" userId="5c7b5a65-dd0d-464a-9814-c9782b684e89" providerId="ADAL" clId="{48D94F5B-9C1F-4991-8099-E02903C32912}" dt="2023-10-04T17:08:22.710" v="3193" actId="20577"/>
          <ac:spMkLst>
            <pc:docMk/>
            <pc:sldMk cId="1443155398" sldId="328"/>
            <ac:spMk id="235" creationId="{00000000-0000-0000-0000-000000000000}"/>
          </ac:spMkLst>
        </pc:spChg>
        <pc:spChg chg="mod">
          <ac:chgData name="Albat, Jennifer" userId="5c7b5a65-dd0d-464a-9814-c9782b684e89" providerId="ADAL" clId="{48D94F5B-9C1F-4991-8099-E02903C32912}" dt="2023-10-04T17:28:12.452" v="4428" actId="1076"/>
          <ac:spMkLst>
            <pc:docMk/>
            <pc:sldMk cId="1443155398" sldId="328"/>
            <ac:spMk id="236" creationId="{00000000-0000-0000-0000-000000000000}"/>
          </ac:spMkLst>
        </pc:spChg>
      </pc:sldChg>
      <pc:sldChg chg="modSp add mod ord modNotesTx">
        <pc:chgData name="Albat, Jennifer" userId="5c7b5a65-dd0d-464a-9814-c9782b684e89" providerId="ADAL" clId="{48D94F5B-9C1F-4991-8099-E02903C32912}" dt="2023-10-04T17:41:39.531" v="4847" actId="20577"/>
        <pc:sldMkLst>
          <pc:docMk/>
          <pc:sldMk cId="1876059168" sldId="329"/>
        </pc:sldMkLst>
        <pc:spChg chg="mod">
          <ac:chgData name="Albat, Jennifer" userId="5c7b5a65-dd0d-464a-9814-c9782b684e89" providerId="ADAL" clId="{48D94F5B-9C1F-4991-8099-E02903C32912}" dt="2023-10-04T17:20:00.204" v="3441" actId="20577"/>
          <ac:spMkLst>
            <pc:docMk/>
            <pc:sldMk cId="1876059168" sldId="329"/>
            <ac:spMk id="235" creationId="{00000000-0000-0000-0000-000000000000}"/>
          </ac:spMkLst>
        </pc:spChg>
        <pc:spChg chg="mod">
          <ac:chgData name="Albat, Jennifer" userId="5c7b5a65-dd0d-464a-9814-c9782b684e89" providerId="ADAL" clId="{48D94F5B-9C1F-4991-8099-E02903C32912}" dt="2023-10-04T17:23:42.140" v="3739" actId="20577"/>
          <ac:spMkLst>
            <pc:docMk/>
            <pc:sldMk cId="1876059168" sldId="329"/>
            <ac:spMk id="236" creationId="{00000000-0000-0000-0000-000000000000}"/>
          </ac:spMkLst>
        </pc:spChg>
      </pc:sldChg>
      <pc:sldChg chg="addSp delSp modSp add mod delAnim modNotesTx">
        <pc:chgData name="Albat, Jennifer" userId="5c7b5a65-dd0d-464a-9814-c9782b684e89" providerId="ADAL" clId="{48D94F5B-9C1F-4991-8099-E02903C32912}" dt="2023-10-04T17:34:00.116" v="4783" actId="108"/>
        <pc:sldMkLst>
          <pc:docMk/>
          <pc:sldMk cId="670847494" sldId="330"/>
        </pc:sldMkLst>
        <pc:spChg chg="mod">
          <ac:chgData name="Albat, Jennifer" userId="5c7b5a65-dd0d-464a-9814-c9782b684e89" providerId="ADAL" clId="{48D94F5B-9C1F-4991-8099-E02903C32912}" dt="2023-10-04T17:30:56.418" v="4587" actId="14100"/>
          <ac:spMkLst>
            <pc:docMk/>
            <pc:sldMk cId="670847494" sldId="330"/>
            <ac:spMk id="2" creationId="{0468ACD5-3252-67B7-07EC-BBA072327243}"/>
          </ac:spMkLst>
        </pc:spChg>
        <pc:spChg chg="del">
          <ac:chgData name="Albat, Jennifer" userId="5c7b5a65-dd0d-464a-9814-c9782b684e89" providerId="ADAL" clId="{48D94F5B-9C1F-4991-8099-E02903C32912}" dt="2023-10-04T17:30:32.516" v="4577" actId="478"/>
          <ac:spMkLst>
            <pc:docMk/>
            <pc:sldMk cId="670847494" sldId="330"/>
            <ac:spMk id="5" creationId="{D090F929-7D5A-2270-AB73-0C77950FBFE5}"/>
          </ac:spMkLst>
        </pc:spChg>
        <pc:spChg chg="del">
          <ac:chgData name="Albat, Jennifer" userId="5c7b5a65-dd0d-464a-9814-c9782b684e89" providerId="ADAL" clId="{48D94F5B-9C1F-4991-8099-E02903C32912}" dt="2023-10-04T17:30:50.410" v="4585" actId="478"/>
          <ac:spMkLst>
            <pc:docMk/>
            <pc:sldMk cId="670847494" sldId="330"/>
            <ac:spMk id="6" creationId="{D6EA5D83-597F-9B31-9ACA-9491808B52E1}"/>
          </ac:spMkLst>
        </pc:spChg>
        <pc:picChg chg="del">
          <ac:chgData name="Albat, Jennifer" userId="5c7b5a65-dd0d-464a-9814-c9782b684e89" providerId="ADAL" clId="{48D94F5B-9C1F-4991-8099-E02903C32912}" dt="2023-10-04T17:30:33.429" v="4578" actId="478"/>
          <ac:picMkLst>
            <pc:docMk/>
            <pc:sldMk cId="670847494" sldId="330"/>
            <ac:picMk id="3" creationId="{D381FF54-B3C8-E909-1933-160008BF983B}"/>
          </ac:picMkLst>
        </pc:picChg>
        <pc:picChg chg="del">
          <ac:chgData name="Albat, Jennifer" userId="5c7b5a65-dd0d-464a-9814-c9782b684e89" providerId="ADAL" clId="{48D94F5B-9C1F-4991-8099-E02903C32912}" dt="2023-10-04T17:30:37.016" v="4579" actId="478"/>
          <ac:picMkLst>
            <pc:docMk/>
            <pc:sldMk cId="670847494" sldId="330"/>
            <ac:picMk id="8" creationId="{C088EBE6-F01B-C37B-36A5-9A33C9F84D52}"/>
          </ac:picMkLst>
        </pc:picChg>
        <pc:picChg chg="add mod ord">
          <ac:chgData name="Albat, Jennifer" userId="5c7b5a65-dd0d-464a-9814-c9782b684e89" providerId="ADAL" clId="{48D94F5B-9C1F-4991-8099-E02903C32912}" dt="2023-10-04T17:34:00.116" v="4783" actId="108"/>
          <ac:picMkLst>
            <pc:docMk/>
            <pc:sldMk cId="670847494" sldId="330"/>
            <ac:picMk id="9" creationId="{5C418FD2-52C1-DA33-48AA-C8DDA738D0B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WAiqNav2cRE?si=_sP1ChkHJ7iv1c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Nicole – welcome and friendly reminder this is not a “how to prevent cheating” session. We hope to offer than in a future session.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Links for Jen to have open</a:t>
            </a:r>
          </a:p>
          <a:p>
            <a:pPr marL="0" lvl="0" indent="0" algn="l" rtl="0">
              <a:spcBef>
                <a:spcPts val="0"/>
              </a:spcBef>
              <a:spcAft>
                <a:spcPts val="0"/>
              </a:spcAft>
              <a:buNone/>
            </a:pPr>
            <a:r>
              <a:rPr lang="en-US" dirty="0"/>
              <a:t>https://chat.openai.com/</a:t>
            </a:r>
          </a:p>
          <a:p>
            <a:pPr marL="0" lvl="0" indent="0" algn="l" rtl="0">
              <a:spcBef>
                <a:spcPts val="0"/>
              </a:spcBef>
              <a:spcAft>
                <a:spcPts val="0"/>
              </a:spcAft>
              <a:buNone/>
            </a:pPr>
            <a:r>
              <a:rPr lang="en-US" dirty="0"/>
              <a:t>https://www.aiforeducation.io/prompt-library</a:t>
            </a:r>
          </a:p>
          <a:p>
            <a:pPr marL="0" lvl="0" indent="0" algn="l" rtl="0">
              <a:spcBef>
                <a:spcPts val="0"/>
              </a:spcBef>
              <a:spcAft>
                <a:spcPts val="0"/>
              </a:spcAft>
              <a:buNone/>
            </a:pPr>
            <a:r>
              <a:rPr lang="en-US" dirty="0"/>
              <a:t>https://www.timeshighereducation.com/campus/chatgpt-and-generative-ai-25-applications-teaching-and-assessment</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Okay, so everyone go to your instance of ChatGPT.</a:t>
            </a:r>
          </a:p>
          <a:p>
            <a:pPr marL="0" lvl="0" indent="0" algn="l" rtl="0">
              <a:spcBef>
                <a:spcPts val="0"/>
              </a:spcBef>
              <a:spcAft>
                <a:spcPts val="0"/>
              </a:spcAft>
              <a:buNone/>
            </a:pPr>
            <a:r>
              <a:rPr lang="en-US" dirty="0"/>
              <a:t>Remember that responses will be different. Everyone try this prompt now. Type “What is ChatGPT?” in the input area.</a:t>
            </a:r>
            <a:endParaRPr dirty="0"/>
          </a:p>
        </p:txBody>
      </p:sp>
    </p:spTree>
    <p:extLst>
      <p:ext uri="{BB962C8B-B14F-4D97-AF65-F5344CB8AC3E}">
        <p14:creationId xmlns:p14="http://schemas.microsoft.com/office/powerpoint/2010/main" val="255580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Adobe Stock</a:t>
            </a:r>
          </a:p>
        </p:txBody>
      </p:sp>
    </p:spTree>
    <p:extLst>
      <p:ext uri="{BB962C8B-B14F-4D97-AF65-F5344CB8AC3E}">
        <p14:creationId xmlns:p14="http://schemas.microsoft.com/office/powerpoint/2010/main" val="131563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move to how to craft effective prompts. Here are 7 key principles for how to craft the prompts.</a:t>
            </a:r>
            <a:endParaRPr dirty="0"/>
          </a:p>
        </p:txBody>
      </p:sp>
    </p:spTree>
    <p:extLst>
      <p:ext uri="{BB962C8B-B14F-4D97-AF65-F5344CB8AC3E}">
        <p14:creationId xmlns:p14="http://schemas.microsoft.com/office/powerpoint/2010/main" val="273599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a:solidFill>
                  <a:srgbClr val="000000"/>
                </a:solidFill>
                <a:effectLst/>
                <a:latin typeface="Calibri" panose="020F0502020204030204" pitchFamily="34" charset="0"/>
              </a:rPr>
              <a:t>Focus each prompt on a single topic or idea. Multiple questions in one prompt can confuse the AI. Start a new chat with new questions.</a:t>
            </a:r>
            <a:r>
              <a:rPr lang="en-US" sz="1800" b="1" i="0">
                <a:solidFill>
                  <a:srgbClr val="000000"/>
                </a:solidFill>
                <a:effectLst/>
                <a:latin typeface="Calibri" panose="020F0502020204030204" pitchFamily="34" charset="0"/>
              </a:rPr>
              <a:t> </a:t>
            </a:r>
            <a:r>
              <a:rPr lang="en-US" sz="1800" b="0" i="0">
                <a:solidFill>
                  <a:srgbClr val="000000"/>
                </a:solidFill>
                <a:effectLst/>
                <a:latin typeface="Calibri" panose="020F0502020204030204" pitchFamily="34" charset="0"/>
              </a:rPr>
              <a:t> </a:t>
            </a:r>
            <a:endParaRPr/>
          </a:p>
        </p:txBody>
      </p:sp>
    </p:spTree>
    <p:extLst>
      <p:ext uri="{BB962C8B-B14F-4D97-AF65-F5344CB8AC3E}">
        <p14:creationId xmlns:p14="http://schemas.microsoft.com/office/powerpoint/2010/main" val="202343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mj-lt"/>
              <a:buAutoNum type="arabicPeriod"/>
            </a:pPr>
            <a:r>
              <a:rPr lang="en-US" sz="1800" b="0" i="0">
                <a:solidFill>
                  <a:srgbClr val="000000"/>
                </a:solidFill>
                <a:effectLst/>
                <a:latin typeface="Calibri" panose="020F0502020204030204" pitchFamily="34" charset="0"/>
              </a:rPr>
              <a:t>Be clear and specific in your instructions. We used to say the phrase “garbage in, garbage out”, but that is particularly true with ChatGPT.  </a:t>
            </a:r>
          </a:p>
          <a:p>
            <a:pPr algn="l" rtl="0" fontAlgn="base">
              <a:buFont typeface="+mj-lt"/>
              <a:buAutoNum type="arabicPeriod" startAt="2"/>
            </a:pPr>
            <a:r>
              <a:rPr lang="en-US" sz="1800" b="0" i="0">
                <a:solidFill>
                  <a:srgbClr val="000000"/>
                </a:solidFill>
                <a:effectLst/>
                <a:latin typeface="Calibri" panose="020F0502020204030204" pitchFamily="34" charset="0"/>
              </a:rPr>
              <a:t>Example: Instead of "Tell me about history," try "Provide a brief overview of the causes of World War II." </a:t>
            </a:r>
          </a:p>
        </p:txBody>
      </p:sp>
    </p:spTree>
    <p:extLst>
      <p:ext uri="{BB962C8B-B14F-4D97-AF65-F5344CB8AC3E}">
        <p14:creationId xmlns:p14="http://schemas.microsoft.com/office/powerpoint/2010/main" val="55157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mj-lt"/>
              <a:buAutoNum type="arabicPeriod"/>
            </a:pPr>
            <a:r>
              <a:rPr lang="en-US" sz="1800" b="0" i="0">
                <a:solidFill>
                  <a:srgbClr val="000000"/>
                </a:solidFill>
                <a:effectLst/>
                <a:latin typeface="Calibri" panose="020F0502020204030204" pitchFamily="34" charset="0"/>
              </a:rPr>
              <a:t>Formulate your prompts as questions whenever possible. This guides the AI in providing more structured and relevant answers. </a:t>
            </a:r>
          </a:p>
          <a:p>
            <a:pPr algn="l" rtl="0" fontAlgn="base">
              <a:buFont typeface="+mj-lt"/>
              <a:buAutoNum type="arabicPeriod" startAt="2"/>
            </a:pPr>
            <a:r>
              <a:rPr lang="en-US" sz="1800" b="0" i="0">
                <a:solidFill>
                  <a:srgbClr val="000000"/>
                </a:solidFill>
                <a:effectLst/>
                <a:latin typeface="Calibri" panose="020F0502020204030204" pitchFamily="34" charset="0"/>
              </a:rPr>
              <a:t>Example: Instead of "Discuss climate change," try "What are the main causes of climate change?" </a:t>
            </a:r>
          </a:p>
        </p:txBody>
      </p:sp>
    </p:spTree>
    <p:extLst>
      <p:ext uri="{BB962C8B-B14F-4D97-AF65-F5344CB8AC3E}">
        <p14:creationId xmlns:p14="http://schemas.microsoft.com/office/powerpoint/2010/main" val="136542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fontAlgn="base">
              <a:buFont typeface="+mj-lt"/>
              <a:buNone/>
            </a:pPr>
            <a:r>
              <a:rPr lang="en-US" sz="1800" b="0" i="0">
                <a:solidFill>
                  <a:srgbClr val="000000"/>
                </a:solidFill>
                <a:effectLst/>
                <a:latin typeface="Calibri" panose="020F0502020204030204" pitchFamily="34" charset="0"/>
              </a:rPr>
              <a:t>Frame your prompts as complete sentences or statements, rather than fragments or single words. Ensure your prompts are easily understandable by a wide audience, including those without specialized knowledge. </a:t>
            </a:r>
          </a:p>
        </p:txBody>
      </p:sp>
    </p:spTree>
    <p:extLst>
      <p:ext uri="{BB962C8B-B14F-4D97-AF65-F5344CB8AC3E}">
        <p14:creationId xmlns:p14="http://schemas.microsoft.com/office/powerpoint/2010/main" val="325967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fontAlgn="base">
              <a:buFont typeface="+mj-lt"/>
              <a:buNone/>
            </a:pPr>
            <a:r>
              <a:rPr lang="en-US" sz="1800" b="0" i="0" dirty="0">
                <a:solidFill>
                  <a:srgbClr val="000000"/>
                </a:solidFill>
                <a:effectLst/>
                <a:latin typeface="Calibri" panose="020F0502020204030204" pitchFamily="34" charset="0"/>
              </a:rPr>
              <a:t>Proper punctuation and grammar help the AI understand your prompts better. Avoid using special characters or symbols.</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98039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fontAlgn="base">
              <a:buFont typeface="+mj-lt"/>
              <a:buNone/>
            </a:pPr>
            <a:r>
              <a:rPr lang="en-US" sz="1800" b="0" i="0" dirty="0">
                <a:solidFill>
                  <a:srgbClr val="000000"/>
                </a:solidFill>
                <a:effectLst/>
                <a:latin typeface="Calibri" panose="020F0502020204030204" pitchFamily="34" charset="0"/>
              </a:rPr>
              <a:t>I was surprised by this one, but be polite and respectful. Maintain a respectful and polite tone in your prompts. AI should be treated as you would treat a human respondent. Use your pleases and thank </a:t>
            </a:r>
            <a:r>
              <a:rPr lang="en-US" sz="1800" b="0" i="0" dirty="0" err="1">
                <a:solidFill>
                  <a:srgbClr val="000000"/>
                </a:solidFill>
                <a:effectLst/>
                <a:latin typeface="Calibri" panose="020F0502020204030204" pitchFamily="34" charset="0"/>
              </a:rPr>
              <a:t>yous</a:t>
            </a:r>
            <a:r>
              <a:rPr lang="en-US" sz="1800" b="0" i="0" dirty="0">
                <a:solidFill>
                  <a:srgbClr val="000000"/>
                </a:solidFill>
                <a:effectLst/>
                <a:latin typeface="Calibri" panose="020F0502020204030204" pitchFamily="34" charset="0"/>
              </a:rPr>
              <a:t>! It doesn’t always make a difference in ChatGPT’s responses, but it’s nice to practice manners anyway.</a:t>
            </a:r>
          </a:p>
        </p:txBody>
      </p:sp>
    </p:spTree>
    <p:extLst>
      <p:ext uri="{BB962C8B-B14F-4D97-AF65-F5344CB8AC3E}">
        <p14:creationId xmlns:p14="http://schemas.microsoft.com/office/powerpoint/2010/main" val="2910309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mj-lt"/>
              <a:buAutoNum type="arabicPeriod"/>
            </a:pPr>
            <a:r>
              <a:rPr lang="en-US" sz="1800" b="0" i="0">
                <a:solidFill>
                  <a:srgbClr val="000000"/>
                </a:solidFill>
                <a:effectLst/>
                <a:latin typeface="Calibri" panose="020F0502020204030204" pitchFamily="34" charset="0"/>
              </a:rPr>
              <a:t>Don't hesitate to experiment with different prompts and see which ones yield the best results. AI responses can vary based on how you phrase your questions. </a:t>
            </a:r>
          </a:p>
          <a:p>
            <a:pPr algn="l" rtl="0" fontAlgn="base">
              <a:buFont typeface="+mj-lt"/>
              <a:buAutoNum type="arabicPeriod" startAt="2"/>
            </a:pPr>
            <a:r>
              <a:rPr lang="en-US" sz="1800" b="0" i="0">
                <a:solidFill>
                  <a:srgbClr val="000000"/>
                </a:solidFill>
                <a:effectLst/>
                <a:latin typeface="Calibri" panose="020F0502020204030204" pitchFamily="34" charset="0"/>
              </a:rPr>
              <a:t>Remember that writing effective prompts often involves a degree of trial and error.  </a:t>
            </a:r>
          </a:p>
        </p:txBody>
      </p:sp>
    </p:spTree>
    <p:extLst>
      <p:ext uri="{BB962C8B-B14F-4D97-AF65-F5344CB8AC3E}">
        <p14:creationId xmlns:p14="http://schemas.microsoft.com/office/powerpoint/2010/main" val="396761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Ask everyone to come on camera for a moment. Hello, good to see you.</a:t>
            </a:r>
          </a:p>
          <a:p>
            <a:pPr marL="171450" lvl="0" indent="-171450" algn="l" rtl="0">
              <a:spcBef>
                <a:spcPts val="0"/>
              </a:spcBef>
              <a:spcAft>
                <a:spcPts val="0"/>
              </a:spcAft>
            </a:pPr>
            <a:r>
              <a:rPr lang="en-US" dirty="0"/>
              <a:t>I’m Jennifer with instructional design and learning technologies</a:t>
            </a:r>
          </a:p>
          <a:p>
            <a:pPr marL="171450" lvl="0" indent="-171450" algn="l" rtl="0">
              <a:spcBef>
                <a:spcPts val="0"/>
              </a:spcBef>
              <a:spcAft>
                <a:spcPts val="0"/>
              </a:spcAft>
            </a:pPr>
            <a:r>
              <a:rPr lang="en-US" dirty="0"/>
              <a:t>Recording and slides will be sent after the session.</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I have a confession to share with you. I do not consider myself an expert in AI or ChatGPT. We’re all new to this, but I’ve been researching a lot since June and feel I’ve curated good resources and advice for you. </a:t>
            </a:r>
          </a:p>
          <a:p>
            <a:pPr marL="171450" lvl="0" indent="-171450" algn="l" rtl="0">
              <a:spcBef>
                <a:spcPts val="0"/>
              </a:spcBef>
              <a:spcAft>
                <a:spcPts val="0"/>
              </a:spcAft>
            </a:pPr>
            <a:r>
              <a:rPr lang="en-US" dirty="0"/>
              <a:t>2 heads are better than 1. I’ve included the team’s email because they can help with questions as well.</a:t>
            </a:r>
          </a:p>
          <a:p>
            <a:pPr marL="171450" lvl="0" indent="-171450" algn="l" rtl="0">
              <a:spcBef>
                <a:spcPts val="0"/>
              </a:spcBef>
              <a:spcAft>
                <a:spcPts val="0"/>
              </a:spcAft>
            </a:pPr>
            <a:r>
              <a:rPr lang="en-US" dirty="0"/>
              <a:t>Encourage participants to ask questions in the chat. I’ll stop at points during the presentation and take them. You can also feel free to unmute and come on camera as well at those stopping points. </a:t>
            </a:r>
          </a:p>
          <a:p>
            <a:pPr marL="171450" lvl="0" indent="-171450" algn="l" rtl="0">
              <a:spcBef>
                <a:spcPts val="0"/>
              </a:spcBef>
              <a:spcAft>
                <a:spcPts val="0"/>
              </a:spcAft>
            </a:pPr>
            <a:r>
              <a:rPr lang="en-US" dirty="0"/>
              <a:t>Remember to have ChatGPT up so you can investigate as we go along.</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First, let’s get started with an explanation of ChatGPT.</a:t>
            </a:r>
          </a:p>
        </p:txBody>
      </p:sp>
    </p:spTree>
    <p:extLst>
      <p:ext uri="{BB962C8B-B14F-4D97-AF65-F5344CB8AC3E}">
        <p14:creationId xmlns:p14="http://schemas.microsoft.com/office/powerpoint/2010/main" val="2449079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800" b="0" i="0">
                <a:solidFill>
                  <a:srgbClr val="000000"/>
                </a:solidFill>
                <a:effectLst/>
                <a:latin typeface="Calibri" panose="020F0502020204030204" pitchFamily="34" charset="0"/>
              </a:rPr>
              <a:t>By adhering to these principles and refining your prompts based on the responses you receive, you can improve the quality and relevance of the information you get from ChatGPT and similar AI models. </a:t>
            </a:r>
            <a:endParaRPr lang="en-US"/>
          </a:p>
        </p:txBody>
      </p:sp>
    </p:spTree>
    <p:extLst>
      <p:ext uri="{BB962C8B-B14F-4D97-AF65-F5344CB8AC3E}">
        <p14:creationId xmlns:p14="http://schemas.microsoft.com/office/powerpoint/2010/main" val="101675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Adobe Stock</a:t>
            </a:r>
          </a:p>
        </p:txBody>
      </p:sp>
    </p:spTree>
    <p:extLst>
      <p:ext uri="{BB962C8B-B14F-4D97-AF65-F5344CB8AC3E}">
        <p14:creationId xmlns:p14="http://schemas.microsoft.com/office/powerpoint/2010/main" val="332432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more thing I want to show you before we hop in and start playing is the custom instructions. Down next to your email in the bottom left-hand corner is an ellipsis, or 3 dots. Click this and then click Custom instructions. This is a shortcut for your prompts so you don’t have to enter who you are all the time. </a:t>
            </a:r>
            <a:r>
              <a:rPr lang="en-US" i="1" dirty="0"/>
              <a:t>Enter text.</a:t>
            </a:r>
            <a:endParaRPr i="1" dirty="0"/>
          </a:p>
        </p:txBody>
      </p:sp>
    </p:spTree>
    <p:extLst>
      <p:ext uri="{BB962C8B-B14F-4D97-AF65-F5344CB8AC3E}">
        <p14:creationId xmlns:p14="http://schemas.microsoft.com/office/powerpoint/2010/main" val="889315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800" b="0" i="0" dirty="0">
                <a:solidFill>
                  <a:srgbClr val="000000"/>
                </a:solidFill>
                <a:effectLst/>
                <a:latin typeface="Calibri" panose="020F0502020204030204" pitchFamily="34" charset="0"/>
              </a:rPr>
              <a:t>You don’t have to reinvent the wheel when it comes to prompt writing. There are already sites out there that can give you a template for crafting prompts. This first one is more K-12 focused, but it certainly can be used in Higher Ed as well. (show site). The second one is 25 applications for ChatGPT in higher education. This one really has some good stuff! We’ll share those links in the chat.</a:t>
            </a:r>
          </a:p>
          <a:p>
            <a:pPr marL="0" indent="0">
              <a:buNone/>
            </a:pPr>
            <a:endParaRPr lang="en-US" sz="1800" b="0" i="0" dirty="0">
              <a:solidFill>
                <a:srgbClr val="000000"/>
              </a:solidFill>
              <a:effectLst/>
              <a:latin typeface="Calibri" panose="020F0502020204030204" pitchFamily="34" charset="0"/>
            </a:endParaRPr>
          </a:p>
          <a:p>
            <a:pPr marL="0" indent="0">
              <a:buNone/>
            </a:pPr>
            <a:r>
              <a:rPr lang="en-US" sz="1800" b="0" i="0" dirty="0">
                <a:solidFill>
                  <a:srgbClr val="000000"/>
                </a:solidFill>
                <a:effectLst/>
                <a:latin typeface="Calibri" panose="020F0502020204030204" pitchFamily="34" charset="0"/>
              </a:rPr>
              <a:t>So let me show you some of these uses in action and then we’ll break and start crafting our own prompts.</a:t>
            </a:r>
            <a:endParaRPr lang="en-US" dirty="0"/>
          </a:p>
        </p:txBody>
      </p:sp>
    </p:spTree>
    <p:extLst>
      <p:ext uri="{BB962C8B-B14F-4D97-AF65-F5344CB8AC3E}">
        <p14:creationId xmlns:p14="http://schemas.microsoft.com/office/powerpoint/2010/main" val="235819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a2d39f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aa2d39f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saw on the 2</a:t>
            </a:r>
            <a:r>
              <a:rPr lang="en-US" baseline="30000" dirty="0"/>
              <a:t>nd</a:t>
            </a:r>
            <a:r>
              <a:rPr lang="en-US" dirty="0"/>
              <a:t> site, it shows 25 different use cases for ChatGPT in higher education. I want to highlight some of those for you now. The first is for assessments.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ASSESSMENTS</a:t>
            </a:r>
          </a:p>
          <a:p>
            <a:pPr marL="0" lvl="0" indent="0" algn="l" rtl="0">
              <a:spcBef>
                <a:spcPts val="0"/>
              </a:spcBef>
              <a:spcAft>
                <a:spcPts val="0"/>
              </a:spcAft>
              <a:buNone/>
            </a:pPr>
            <a:endParaRPr lang="en-US" dirty="0"/>
          </a:p>
          <a:p>
            <a:pPr marL="0" marR="0" indent="0">
              <a:lnSpc>
                <a:spcPct val="107000"/>
              </a:lnSpc>
              <a:spcBef>
                <a:spcPts val="0"/>
              </a:spcBef>
              <a:spcAft>
                <a:spcPts val="800"/>
              </a:spcAft>
              <a:buNone/>
            </a:pPr>
            <a:r>
              <a:rPr lang="en-US" dirty="0"/>
              <a:t>PROMPT 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teach an introductory psychology course at a 4-year university. Please generate 10 multiple-choice questions at Bloom’s evaluation level on cognitive theories.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PROMT 1a: Please provide feedback for correct and incorrect answer choices.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can see, this would be really helpful for making more secure quizzes on Blackboard. You could upload the questions into a pool and ask them to randomly select the questions.</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LESSON PLANS</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PROMPT 1: Generate a lesson plan for microeconomics in higher education that includes how to read numbers in the stock market. Include the following: A teaching hook to engage students A video to help students visualize the concept A list of key vocabulary Student reading materials Lesson outline that includes direct instruction, guided practice, independent practice, and a closing activity Scaffolds for students Assessment of learning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really like that it gives a hook, something to catch the student’s attention at the beginning. I also like that it gives a timeframe to everything.</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FEEDBACK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PROMPT 1: In a student’s response, there are areas where they may have misunderstood the prompt or provided incomplete information. Please write a message with feedback that clarifies these areas for them.</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can see, this would save you a lot of time in providing some detailed feedback.</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EMAILS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PROMPT 1: I am a professor at a 4-year university in instructional technology. Many of my students do not watch the videos or read the text before attending class. Please write a motivational email to persuade them to come to class prepared to learn.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even provides the brackets to fill in your own information. Again, a big time saver.</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665342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Adobe Stock</a:t>
            </a:r>
          </a:p>
        </p:txBody>
      </p:sp>
    </p:spTree>
    <p:extLst>
      <p:ext uri="{BB962C8B-B14F-4D97-AF65-F5344CB8AC3E}">
        <p14:creationId xmlns:p14="http://schemas.microsoft.com/office/powerpoint/2010/main" val="310815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We’re going to take the next 5 minutes. Keeping those 7 principles in mind, craft a prompt for a use you would use ChatGPT. Go ahead and submit it and evaluate the output. </a:t>
            </a:r>
            <a:endParaRPr dirty="0"/>
          </a:p>
        </p:txBody>
      </p:sp>
    </p:spTree>
    <p:extLst>
      <p:ext uri="{BB962C8B-B14F-4D97-AF65-F5344CB8AC3E}">
        <p14:creationId xmlns:p14="http://schemas.microsoft.com/office/powerpoint/2010/main" val="3973057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https://www.youtube.com/watch?v=B2wUn7meQNQ</a:t>
            </a:r>
            <a:endParaRPr dirty="0"/>
          </a:p>
        </p:txBody>
      </p:sp>
    </p:spTree>
    <p:extLst>
      <p:ext uri="{BB962C8B-B14F-4D97-AF65-F5344CB8AC3E}">
        <p14:creationId xmlns:p14="http://schemas.microsoft.com/office/powerpoint/2010/main" val="4172548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We’re going to take the next 10-15 minutes to improve our prompting abilities. Discuss if the output was what you expected. Talk as a group about how the prompt could be improved or regenerated. Feel free to share your screen. We have members of the IDLT team who will be joining each room. Just give me a moment to get this set up. You will be muted when you get to the breakout room, so you’ll have to unmute yourself. You will automatically be brought back to the main room when the timer is 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coming back to the main room….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Does anyone have any insights they’d like to share? Feel free to unmute yourself and come on camera if you’d like.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Remember the 7 principles and keep them in mind as you craft the prompts. Experiment and try different techniques. ChatGPT can be a useful tool in your teaching and in life!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additional thoughts, comments?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 everyone for coming. Will follow up with the slides.</a:t>
            </a:r>
            <a:endParaRPr dirty="0"/>
          </a:p>
        </p:txBody>
      </p:sp>
    </p:spTree>
    <p:extLst>
      <p:ext uri="{BB962C8B-B14F-4D97-AF65-F5344CB8AC3E}">
        <p14:creationId xmlns:p14="http://schemas.microsoft.com/office/powerpoint/2010/main" val="292100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fontAlgn="base">
              <a:buFont typeface="+mj-lt"/>
              <a:buNone/>
            </a:pPr>
            <a:r>
              <a:rPr lang="en-US" sz="1800" b="0" i="0" u="sng" strike="noStrike" dirty="0">
                <a:solidFill>
                  <a:srgbClr val="0563C1"/>
                </a:solidFill>
                <a:effectLst/>
                <a:latin typeface="Calibri" panose="020F0502020204030204" pitchFamily="34" charset="0"/>
                <a:hlinkClick r:id="rId3"/>
              </a:rPr>
              <a:t>https://youtu.be/WAiqNav2cRE?si=_sP1ChkHJ7iv1cTe</a:t>
            </a:r>
            <a:r>
              <a:rPr lang="en-US" sz="1800" b="0" i="0" dirty="0">
                <a:solidFill>
                  <a:srgbClr val="000000"/>
                </a:solidFill>
                <a:effectLst/>
                <a:latin typeface="Calibri" panose="020F0502020204030204" pitchFamily="34" charset="0"/>
              </a:rPr>
              <a:t>  </a:t>
            </a:r>
          </a:p>
          <a:p>
            <a:pPr marL="139700" indent="0" algn="l" rtl="0" fontAlgn="base">
              <a:buFont typeface="+mj-lt"/>
              <a:buNone/>
            </a:pPr>
            <a:r>
              <a:rPr lang="en-US" sz="1800" b="0" i="0" dirty="0">
                <a:solidFill>
                  <a:srgbClr val="000000"/>
                </a:solidFill>
                <a:effectLst/>
                <a:latin typeface="Calibri" panose="020F0502020204030204" pitchFamily="34" charset="0"/>
              </a:rPr>
              <a:t>Stop at 9:46</a:t>
            </a:r>
          </a:p>
          <a:p>
            <a:pPr marL="139700" indent="0" algn="l" rtl="0" fontAlgn="base">
              <a:buFont typeface="+mj-lt"/>
              <a:buNone/>
            </a:pPr>
            <a:r>
              <a:rPr lang="en-US" sz="1800" b="0" i="0" dirty="0">
                <a:solidFill>
                  <a:srgbClr val="000000"/>
                </a:solidFill>
                <a:effectLst/>
                <a:latin typeface="Calibri" panose="020F0502020204030204" pitchFamily="34" charset="0"/>
              </a:rPr>
              <a:t>The video goes on to explain additional layers of training that ChatGPT has been through to produce its output. We’ll put the link in chat.</a:t>
            </a:r>
          </a:p>
          <a:p>
            <a:pPr marL="139700" indent="0" algn="l" rtl="0" fontAlgn="base">
              <a:buFont typeface="+mj-lt"/>
              <a:buNone/>
            </a:pPr>
            <a:r>
              <a:rPr lang="en-US" sz="1800" b="0" i="0" dirty="0">
                <a:solidFill>
                  <a:srgbClr val="000000"/>
                </a:solidFill>
                <a:effectLst/>
                <a:latin typeface="Calibri" panose="020F0502020204030204" pitchFamily="34" charset="0"/>
              </a:rPr>
              <a:t>Remember that ChatGPT is not a search engine. It has only been trained on information through September of 2021. That means it doesn’t know about Taylor Swift dating Travis Kelce!  </a:t>
            </a:r>
          </a:p>
          <a:p>
            <a:pPr marL="139700" indent="0" algn="l" rtl="0" fontAlgn="base">
              <a:buFont typeface="+mj-lt"/>
              <a:buNone/>
            </a:pPr>
            <a:endParaRPr lang="en-US" sz="1800" b="0" i="0" dirty="0">
              <a:solidFill>
                <a:srgbClr val="000000"/>
              </a:solidFill>
              <a:effectLst/>
              <a:latin typeface="Calibri" panose="020F0502020204030204" pitchFamily="34" charset="0"/>
            </a:endParaRPr>
          </a:p>
          <a:p>
            <a:pPr marL="139700" indent="0" algn="l" rtl="0" fontAlgn="base">
              <a:buFont typeface="+mj-lt"/>
              <a:buNone/>
            </a:pPr>
            <a:r>
              <a:rPr lang="en-US" sz="1800" b="0" i="0" dirty="0">
                <a:solidFill>
                  <a:srgbClr val="000000"/>
                </a:solidFill>
                <a:effectLst/>
                <a:latin typeface="Calibri" panose="020F0502020204030204" pitchFamily="34" charset="0"/>
              </a:rPr>
              <a:t>Let’s do an overview of the dashboard.</a:t>
            </a:r>
          </a:p>
        </p:txBody>
      </p:sp>
    </p:spTree>
    <p:extLst>
      <p:ext uri="{BB962C8B-B14F-4D97-AF65-F5344CB8AC3E}">
        <p14:creationId xmlns:p14="http://schemas.microsoft.com/office/powerpoint/2010/main" val="227936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Simplistic design</a:t>
            </a:r>
          </a:p>
          <a:p>
            <a:pPr marL="0" lvl="0" indent="0" algn="l" rtl="0">
              <a:spcBef>
                <a:spcPts val="0"/>
              </a:spcBef>
              <a:spcAft>
                <a:spcPts val="0"/>
              </a:spcAft>
              <a:buNone/>
            </a:pPr>
            <a:r>
              <a:rPr lang="en-US" dirty="0"/>
              <a:t>I’m using the free version of 3.5. There is a paid 4.0. The paid version is supposed to be faster and have better content.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On the left side, you’ll see the sidebar. This is where you can start a new chat or see your history of chats. Think of these as previous conversations with people.</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3295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chat window where you’ll see the conversation back and forth.</a:t>
            </a:r>
          </a:p>
        </p:txBody>
      </p:sp>
    </p:spTree>
    <p:extLst>
      <p:ext uri="{BB962C8B-B14F-4D97-AF65-F5344CB8AC3E}">
        <p14:creationId xmlns:p14="http://schemas.microsoft.com/office/powerpoint/2010/main" val="267756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user input area where you enter your question.</a:t>
            </a:r>
          </a:p>
        </p:txBody>
      </p:sp>
    </p:spTree>
    <p:extLst>
      <p:ext uri="{BB962C8B-B14F-4D97-AF65-F5344CB8AC3E}">
        <p14:creationId xmlns:p14="http://schemas.microsoft.com/office/powerpoint/2010/main" val="95183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send button, which turns into a [click] typing indicator after you hit send.</a:t>
            </a:r>
          </a:p>
        </p:txBody>
      </p:sp>
    </p:spTree>
    <p:extLst>
      <p:ext uri="{BB962C8B-B14F-4D97-AF65-F5344CB8AC3E}">
        <p14:creationId xmlns:p14="http://schemas.microsoft.com/office/powerpoint/2010/main" val="323033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then in the chat window, there are some additional buttons for copying the text to the clipboard and rating the output. The more you help rate the output, the better ChatGPT will become.</a:t>
            </a:r>
          </a:p>
        </p:txBody>
      </p:sp>
    </p:spTree>
    <p:extLst>
      <p:ext uri="{BB962C8B-B14F-4D97-AF65-F5344CB8AC3E}">
        <p14:creationId xmlns:p14="http://schemas.microsoft.com/office/powerpoint/2010/main" val="16618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l" rtl="0" fontAlgn="base">
              <a:buFont typeface="+mj-lt"/>
              <a:buNone/>
            </a:pPr>
            <a:r>
              <a:rPr lang="en-US" sz="1800" b="0" i="0" dirty="0">
                <a:solidFill>
                  <a:srgbClr val="000000"/>
                </a:solidFill>
                <a:effectLst/>
                <a:latin typeface="Calibri" panose="020F0502020204030204" pitchFamily="34" charset="0"/>
              </a:rPr>
              <a:t>As a reminder, ChatGPT also as an app for iOS and Android.</a:t>
            </a:r>
          </a:p>
          <a:p>
            <a:pPr marL="139700" indent="0" algn="l" rtl="0" fontAlgn="base">
              <a:buFont typeface="+mj-lt"/>
              <a:buNone/>
            </a:pPr>
            <a:endParaRPr lang="en-US" sz="1800" b="0" i="0" dirty="0">
              <a:solidFill>
                <a:srgbClr val="000000"/>
              </a:solidFill>
              <a:effectLst/>
              <a:latin typeface="Calibri" panose="020F0502020204030204" pitchFamily="34" charset="0"/>
            </a:endParaRPr>
          </a:p>
          <a:p>
            <a:pPr marL="139700" indent="0" algn="l" rtl="0" fontAlgn="base">
              <a:buFont typeface="+mj-lt"/>
              <a:buNone/>
            </a:pPr>
            <a:r>
              <a:rPr lang="en-US" sz="1800" b="0" i="0" dirty="0">
                <a:solidFill>
                  <a:srgbClr val="000000"/>
                </a:solidFill>
                <a:effectLst/>
                <a:latin typeface="Calibri" panose="020F0502020204030204" pitchFamily="34" charset="0"/>
              </a:rPr>
              <a:t>Image: https://www.businessofapps.com/news/openai-launches-chatgpt-mobile-app/ </a:t>
            </a:r>
          </a:p>
        </p:txBody>
      </p:sp>
    </p:spTree>
    <p:extLst>
      <p:ext uri="{BB962C8B-B14F-4D97-AF65-F5344CB8AC3E}">
        <p14:creationId xmlns:p14="http://schemas.microsoft.com/office/powerpoint/2010/main" val="205963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1"/>
        <p:cNvGrpSpPr/>
        <p:nvPr/>
      </p:nvGrpSpPr>
      <p:grpSpPr>
        <a:xfrm>
          <a:off x="0" y="0"/>
          <a:ext cx="0" cy="0"/>
          <a:chOff x="0" y="0"/>
          <a:chExt cx="0" cy="0"/>
        </a:xfrm>
      </p:grpSpPr>
      <p:sp>
        <p:nvSpPr>
          <p:cNvPr id="52" name="Google Shape;52;p6"/>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18375"/>
            <a:ext cx="6268866" cy="1637005"/>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6"/>
          <p:cNvGrpSpPr/>
          <p:nvPr/>
        </p:nvGrpSpPr>
        <p:grpSpPr>
          <a:xfrm>
            <a:off x="8378663" y="3572732"/>
            <a:ext cx="1312359" cy="1570803"/>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327283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8" r:id="rId5"/>
    <p:sldLayoutId id="2147483659" r:id="rId6"/>
    <p:sldLayoutId id="214748366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hyperlink" Target="https://www.timeshighereducation.com/campus/chatgpt-and-generative-ai-25-applications-teaching-and-assessment" TargetMode="External"/><Relationship Id="rId4" Type="http://schemas.openxmlformats.org/officeDocument/2006/relationships/hyperlink" Target="https://www.aiforeducation.io/prompt-librar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ideo" Target="https://www.youtube.com/embed/B2wUn7meQNQ?feature=oembed" TargetMode="Externa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WAiqNav2cRE?start=266&amp;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314093" y="302415"/>
            <a:ext cx="4007224" cy="285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Unlocking the Power of ChatGPT: Writing Effective Prompts</a:t>
            </a:r>
            <a:endParaRPr/>
          </a:p>
        </p:txBody>
      </p:sp>
      <p:sp>
        <p:nvSpPr>
          <p:cNvPr id="2" name="Rectangle 1">
            <a:extLst>
              <a:ext uri="{FF2B5EF4-FFF2-40B4-BE49-F238E27FC236}">
                <a16:creationId xmlns:a16="http://schemas.microsoft.com/office/drawing/2014/main" id="{9726291F-715D-FC03-EF64-7BE4CE3F4767}"/>
              </a:ext>
            </a:extLst>
          </p:cNvPr>
          <p:cNvSpPr/>
          <p:nvPr/>
        </p:nvSpPr>
        <p:spPr>
          <a:xfrm>
            <a:off x="6309643" y="114299"/>
            <a:ext cx="2520264" cy="1042989"/>
          </a:xfrm>
          <a:prstGeom prst="rect">
            <a:avLst/>
          </a:prstGeom>
          <a:solidFill>
            <a:schemeClr val="bg1">
              <a:alpha val="9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rPr>
              <a:t>Be sure to sign up for your ChatGPT account! </a:t>
            </a:r>
          </a:p>
          <a:p>
            <a:pPr algn="ctr"/>
            <a:r>
              <a:rPr lang="en-US" dirty="0">
                <a:solidFill>
                  <a:schemeClr val="accent6"/>
                </a:solidFill>
              </a:rPr>
              <a:t>https://chat.openai.com/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100" dirty="0"/>
              <a:t>Responses will be different</a:t>
            </a:r>
            <a:endParaRPr sz="2100" dirty="0"/>
          </a:p>
        </p:txBody>
      </p:sp>
      <p:sp>
        <p:nvSpPr>
          <p:cNvPr id="236" name="Google Shape;236;p24"/>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800" b="1"/>
              <a:t>You try!</a:t>
            </a:r>
          </a:p>
          <a:p>
            <a:pPr marL="0" lvl="0" indent="0" algn="l" rtl="0">
              <a:spcBef>
                <a:spcPts val="600"/>
              </a:spcBef>
              <a:spcAft>
                <a:spcPts val="0"/>
              </a:spcAft>
              <a:buNone/>
            </a:pPr>
            <a:endParaRPr lang="en" sz="2800" b="1"/>
          </a:p>
          <a:p>
            <a:pPr marL="0" lvl="0" indent="0" algn="l" rtl="0">
              <a:spcBef>
                <a:spcPts val="600"/>
              </a:spcBef>
              <a:spcAft>
                <a:spcPts val="0"/>
              </a:spcAft>
              <a:buNone/>
            </a:pPr>
            <a:r>
              <a:rPr lang="en" sz="2800" b="1"/>
              <a:t>What is ChatGPT?</a:t>
            </a:r>
            <a:endParaRPr sz="2800" b="1"/>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13185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t>Questions?</a:t>
            </a:r>
            <a:endParaRPr sz="2800" dirty="0"/>
          </a:p>
        </p:txBody>
      </p:sp>
      <p:sp>
        <p:nvSpPr>
          <p:cNvPr id="236" name="Google Shape;236;p24"/>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800" b="1" dirty="0"/>
              <a:t>What questions do you have so far?</a:t>
            </a:r>
            <a:endParaRPr sz="2800" b="1" dirty="0"/>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99374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099613"/>
            <a:ext cx="5562600" cy="97542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Crafting Effective Prompts</a:t>
            </a:r>
            <a:endParaRPr/>
          </a:p>
        </p:txBody>
      </p:sp>
    </p:spTree>
    <p:extLst>
      <p:ext uri="{BB962C8B-B14F-4D97-AF65-F5344CB8AC3E}">
        <p14:creationId xmlns:p14="http://schemas.microsoft.com/office/powerpoint/2010/main" val="252311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099613"/>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One Prompt, One Idea, One Conversation</a:t>
            </a:r>
            <a:endParaRPr/>
          </a:p>
        </p:txBody>
      </p:sp>
    </p:spTree>
    <p:extLst>
      <p:ext uri="{BB962C8B-B14F-4D97-AF65-F5344CB8AC3E}">
        <p14:creationId xmlns:p14="http://schemas.microsoft.com/office/powerpoint/2010/main" val="37358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1957721"/>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Be Specific</a:t>
            </a:r>
            <a:endParaRPr dirty="0"/>
          </a:p>
        </p:txBody>
      </p:sp>
    </p:spTree>
    <p:extLst>
      <p:ext uri="{BB962C8B-B14F-4D97-AF65-F5344CB8AC3E}">
        <p14:creationId xmlns:p14="http://schemas.microsoft.com/office/powerpoint/2010/main" val="113166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044432"/>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Ask Direct Questions</a:t>
            </a:r>
            <a:endParaRPr dirty="0"/>
          </a:p>
        </p:txBody>
      </p:sp>
    </p:spTree>
    <p:extLst>
      <p:ext uri="{BB962C8B-B14F-4D97-AF65-F5344CB8AC3E}">
        <p14:creationId xmlns:p14="http://schemas.microsoft.com/office/powerpoint/2010/main" val="418076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382110"/>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U</a:t>
            </a:r>
            <a:r>
              <a:rPr lang="en"/>
              <a:t>se complete sentences and avoid jargon or complex language</a:t>
            </a:r>
            <a:endParaRPr/>
          </a:p>
        </p:txBody>
      </p:sp>
    </p:spTree>
    <p:extLst>
      <p:ext uri="{BB962C8B-B14F-4D97-AF65-F5344CB8AC3E}">
        <p14:creationId xmlns:p14="http://schemas.microsoft.com/office/powerpoint/2010/main" val="62383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084037"/>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Use Punctuation and Grammar</a:t>
            </a:r>
            <a:endParaRPr/>
          </a:p>
        </p:txBody>
      </p:sp>
    </p:spTree>
    <p:extLst>
      <p:ext uri="{BB962C8B-B14F-4D97-AF65-F5344CB8AC3E}">
        <p14:creationId xmlns:p14="http://schemas.microsoft.com/office/powerpoint/2010/main" val="379663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493334" y="2084037"/>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Be Polite and Respectful</a:t>
            </a:r>
            <a:endParaRPr/>
          </a:p>
        </p:txBody>
      </p:sp>
    </p:spTree>
    <p:extLst>
      <p:ext uri="{BB962C8B-B14F-4D97-AF65-F5344CB8AC3E}">
        <p14:creationId xmlns:p14="http://schemas.microsoft.com/office/powerpoint/2010/main" val="229305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493334" y="2084037"/>
            <a:ext cx="5562600" cy="97542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Test and Iterate</a:t>
            </a:r>
            <a:endParaRPr/>
          </a:p>
        </p:txBody>
      </p:sp>
    </p:spTree>
    <p:extLst>
      <p:ext uri="{BB962C8B-B14F-4D97-AF65-F5344CB8AC3E}">
        <p14:creationId xmlns:p14="http://schemas.microsoft.com/office/powerpoint/2010/main" val="151884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ctrTitle" idx="4294967295"/>
          </p:nvPr>
        </p:nvSpPr>
        <p:spPr>
          <a:xfrm>
            <a:off x="1108800" y="1126150"/>
            <a:ext cx="40899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9600" i="1">
                <a:solidFill>
                  <a:schemeClr val="accent1"/>
                </a:solidFill>
              </a:rPr>
              <a:t>Hello!</a:t>
            </a:r>
            <a:endParaRPr sz="9600" i="1">
              <a:solidFill>
                <a:schemeClr val="accent1"/>
              </a:solidFill>
            </a:endParaRPr>
          </a:p>
        </p:txBody>
      </p:sp>
      <p:pic>
        <p:nvPicPr>
          <p:cNvPr id="2" name="Google Shape;606;p47">
            <a:extLst>
              <a:ext uri="{FF2B5EF4-FFF2-40B4-BE49-F238E27FC236}">
                <a16:creationId xmlns:a16="http://schemas.microsoft.com/office/drawing/2014/main" id="{33E9599A-045D-FA12-6D9D-D267EAAF32F2}"/>
              </a:ext>
            </a:extLst>
          </p:cNvPr>
          <p:cNvPicPr preferRelativeResize="0"/>
          <p:nvPr/>
        </p:nvPicPr>
        <p:blipFill>
          <a:blip r:embed="rId3"/>
          <a:srcRect t="10000" b="10000"/>
          <a:stretch/>
        </p:blipFill>
        <p:spPr>
          <a:xfrm>
            <a:off x="4813047" y="1791062"/>
            <a:ext cx="2740046" cy="2823502"/>
          </a:xfrm>
          <a:prstGeom prst="ellipse">
            <a:avLst/>
          </a:prstGeom>
          <a:noFill/>
          <a:ln>
            <a:noFill/>
          </a:ln>
        </p:spPr>
      </p:pic>
      <p:sp>
        <p:nvSpPr>
          <p:cNvPr id="3" name="Google Shape;607;p47">
            <a:extLst>
              <a:ext uri="{FF2B5EF4-FFF2-40B4-BE49-F238E27FC236}">
                <a16:creationId xmlns:a16="http://schemas.microsoft.com/office/drawing/2014/main" id="{A40B4C0E-92EC-52A9-A988-9006A7594C41}"/>
              </a:ext>
            </a:extLst>
          </p:cNvPr>
          <p:cNvSpPr txBox="1"/>
          <p:nvPr/>
        </p:nvSpPr>
        <p:spPr>
          <a:xfrm>
            <a:off x="1108800" y="2430967"/>
            <a:ext cx="3604449" cy="1784194"/>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 sz="3200" b="1">
                <a:solidFill>
                  <a:schemeClr val="dk1"/>
                </a:solidFill>
                <a:latin typeface="IBM Plex Sans"/>
                <a:sym typeface="IBM Plex Sans"/>
              </a:rPr>
              <a:t>Jennifer Albat</a:t>
            </a:r>
            <a:br>
              <a:rPr lang="en" sz="3600">
                <a:latin typeface="IBM Plex Sans"/>
                <a:ea typeface="IBM Plex Sans"/>
                <a:cs typeface="IBM Plex Sans"/>
                <a:sym typeface="IBM Plex Sans"/>
              </a:rPr>
            </a:br>
            <a:r>
              <a:rPr lang="en" sz="1600">
                <a:solidFill>
                  <a:schemeClr val="dk2"/>
                </a:solidFill>
                <a:latin typeface="IBM Plex Sans"/>
                <a:sym typeface="IBM Plex Sans"/>
              </a:rPr>
              <a:t>Instructional Designer, IDLT</a:t>
            </a:r>
          </a:p>
          <a:p>
            <a:pPr marL="0" lvl="0" indent="0" rtl="0">
              <a:spcBef>
                <a:spcPts val="0"/>
              </a:spcBef>
              <a:spcAft>
                <a:spcPts val="0"/>
              </a:spcAft>
              <a:buNone/>
            </a:pPr>
            <a:endParaRPr sz="1600">
              <a:solidFill>
                <a:schemeClr val="dk2"/>
              </a:solidFill>
              <a:latin typeface="IBM Plex Sans"/>
              <a:sym typeface="IBM Plex Sans"/>
            </a:endParaRPr>
          </a:p>
          <a:p>
            <a:pPr marL="0" lvl="0" indent="0" rtl="0">
              <a:spcBef>
                <a:spcPts val="400"/>
              </a:spcBef>
              <a:spcAft>
                <a:spcPts val="0"/>
              </a:spcAft>
              <a:buNone/>
            </a:pPr>
            <a:r>
              <a:rPr lang="en-US" sz="1800">
                <a:solidFill>
                  <a:schemeClr val="dk2"/>
                </a:solidFill>
                <a:latin typeface="IBM Plex Sans"/>
                <a:ea typeface="IBM Plex Sans"/>
                <a:cs typeface="IBM Plex Sans"/>
                <a:sym typeface="IBM Plex Sans"/>
              </a:rPr>
              <a:t>idlt_center@siue.edu</a:t>
            </a:r>
          </a:p>
          <a:p>
            <a:pPr marL="0" lvl="0" indent="0" rtl="0">
              <a:spcBef>
                <a:spcPts val="400"/>
              </a:spcBef>
              <a:spcAft>
                <a:spcPts val="0"/>
              </a:spcAft>
              <a:buNone/>
            </a:pPr>
            <a:r>
              <a:rPr lang="en-US" sz="1800">
                <a:solidFill>
                  <a:schemeClr val="dk2"/>
                </a:solidFill>
                <a:latin typeface="IBM Plex Sans"/>
                <a:ea typeface="IBM Plex Sans"/>
                <a:cs typeface="IBM Plex Sans"/>
                <a:sym typeface="IBM Plex Sans"/>
              </a:rPr>
              <a:t>       @jenalbat</a:t>
            </a:r>
            <a:endParaRPr sz="3600">
              <a:latin typeface="IBM Plex Sans"/>
              <a:ea typeface="IBM Plex Sans"/>
              <a:cs typeface="IBM Plex Sans"/>
              <a:sym typeface="IBM Plex Sans"/>
            </a:endParaRPr>
          </a:p>
          <a:p>
            <a:pPr marL="0" lvl="0" indent="0" rtl="0">
              <a:spcBef>
                <a:spcPts val="400"/>
              </a:spcBef>
              <a:spcAft>
                <a:spcPts val="400"/>
              </a:spcAft>
              <a:buNone/>
            </a:pPr>
            <a:endParaRPr sz="3600">
              <a:latin typeface="IBM Plex Sans"/>
              <a:ea typeface="IBM Plex Sans"/>
              <a:cs typeface="IBM Plex Sans"/>
              <a:sym typeface="IBM Plex Sans"/>
            </a:endParaRPr>
          </a:p>
        </p:txBody>
      </p:sp>
      <p:pic>
        <p:nvPicPr>
          <p:cNvPr id="4" name="Picture 3" descr="A black x on a black background&#10;&#10;Description automatically generated">
            <a:extLst>
              <a:ext uri="{FF2B5EF4-FFF2-40B4-BE49-F238E27FC236}">
                <a16:creationId xmlns:a16="http://schemas.microsoft.com/office/drawing/2014/main" id="{1CEAFDAA-C089-9830-223C-6AECFF1F04BD}"/>
              </a:ext>
            </a:extLst>
          </p:cNvPr>
          <p:cNvPicPr>
            <a:picLocks noChangeAspect="1"/>
          </p:cNvPicPr>
          <p:nvPr/>
        </p:nvPicPr>
        <p:blipFill>
          <a:blip r:embed="rId4"/>
          <a:stretch>
            <a:fillRect/>
          </a:stretch>
        </p:blipFill>
        <p:spPr>
          <a:xfrm>
            <a:off x="1198009" y="3804288"/>
            <a:ext cx="231295" cy="213062"/>
          </a:xfrm>
          <a:prstGeom prst="rect">
            <a:avLst/>
          </a:prstGeom>
        </p:spPr>
      </p:pic>
    </p:spTree>
    <p:extLst>
      <p:ext uri="{BB962C8B-B14F-4D97-AF65-F5344CB8AC3E}">
        <p14:creationId xmlns:p14="http://schemas.microsoft.com/office/powerpoint/2010/main" val="80864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Principles</a:t>
            </a:r>
            <a:endParaRPr/>
          </a:p>
        </p:txBody>
      </p:sp>
      <p:sp>
        <p:nvSpPr>
          <p:cNvPr id="192" name="Google Shape;192;p20"/>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sz="2000"/>
              <a:t>One Prompt, One Idea, One Conversation</a:t>
            </a:r>
          </a:p>
          <a:p>
            <a:pPr marL="457200" lvl="0" indent="-381000" algn="l" rtl="0">
              <a:spcBef>
                <a:spcPts val="600"/>
              </a:spcBef>
              <a:spcAft>
                <a:spcPts val="0"/>
              </a:spcAft>
              <a:buSzPts val="2400"/>
              <a:buChar char="▰"/>
            </a:pPr>
            <a:r>
              <a:rPr lang="en-US" sz="2000"/>
              <a:t>Be Specific</a:t>
            </a:r>
          </a:p>
          <a:p>
            <a:pPr marL="457200" lvl="0" indent="-381000" algn="l" rtl="0">
              <a:spcBef>
                <a:spcPts val="600"/>
              </a:spcBef>
              <a:spcAft>
                <a:spcPts val="0"/>
              </a:spcAft>
              <a:buSzPts val="2400"/>
              <a:buChar char="▰"/>
            </a:pPr>
            <a:r>
              <a:rPr lang="en-US" sz="2000"/>
              <a:t>Ask Direct Questions</a:t>
            </a:r>
          </a:p>
          <a:p>
            <a:pPr marL="457200" lvl="0" indent="-381000" algn="l" rtl="0">
              <a:spcBef>
                <a:spcPts val="600"/>
              </a:spcBef>
              <a:spcAft>
                <a:spcPts val="0"/>
              </a:spcAft>
              <a:buSzPts val="2400"/>
              <a:buChar char="▰"/>
            </a:pPr>
            <a:r>
              <a:rPr lang="en-US" sz="2000"/>
              <a:t>Use complete sentences and avoid jargon or complex language</a:t>
            </a:r>
          </a:p>
          <a:p>
            <a:pPr marL="457200" lvl="0" indent="-381000" algn="l" rtl="0">
              <a:spcBef>
                <a:spcPts val="600"/>
              </a:spcBef>
              <a:spcAft>
                <a:spcPts val="0"/>
              </a:spcAft>
              <a:buSzPts val="2400"/>
              <a:buChar char="▰"/>
            </a:pPr>
            <a:r>
              <a:rPr lang="en-US" sz="2000"/>
              <a:t>Use Punctuation and Grammar</a:t>
            </a:r>
          </a:p>
          <a:p>
            <a:pPr marL="457200" lvl="0" indent="-381000" algn="l" rtl="0">
              <a:spcBef>
                <a:spcPts val="600"/>
              </a:spcBef>
              <a:spcAft>
                <a:spcPts val="0"/>
              </a:spcAft>
              <a:buSzPts val="2400"/>
              <a:buChar char="▰"/>
            </a:pPr>
            <a:r>
              <a:rPr lang="en-US" sz="2000"/>
              <a:t>Be Polite and Respectful</a:t>
            </a:r>
          </a:p>
          <a:p>
            <a:pPr marL="457200" lvl="0" indent="-381000" algn="l" rtl="0">
              <a:spcBef>
                <a:spcPts val="600"/>
              </a:spcBef>
              <a:spcAft>
                <a:spcPts val="0"/>
              </a:spcAft>
              <a:buSzPts val="2400"/>
              <a:buChar char="▰"/>
            </a:pPr>
            <a:r>
              <a:rPr lang="en-US" sz="2000"/>
              <a:t>Test and Iterate</a:t>
            </a:r>
            <a:endParaRPr sz="2000"/>
          </a:p>
        </p:txBody>
      </p:sp>
    </p:spTree>
    <p:custDataLst>
      <p:tags r:id="rId1"/>
    </p:custDataLst>
    <p:extLst>
      <p:ext uri="{BB962C8B-B14F-4D97-AF65-F5344CB8AC3E}">
        <p14:creationId xmlns:p14="http://schemas.microsoft.com/office/powerpoint/2010/main" val="253349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t>Questions?</a:t>
            </a:r>
            <a:endParaRPr sz="2800" dirty="0"/>
          </a:p>
        </p:txBody>
      </p:sp>
      <p:sp>
        <p:nvSpPr>
          <p:cNvPr id="236" name="Google Shape;236;p24"/>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800" b="1" dirty="0"/>
              <a:t>What questions do you have?</a:t>
            </a:r>
            <a:endParaRPr sz="2800" b="1" dirty="0"/>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209416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Setting Custom Instructions</a:t>
            </a:r>
            <a:endParaRPr/>
          </a:p>
        </p:txBody>
      </p:sp>
      <p:pic>
        <p:nvPicPr>
          <p:cNvPr id="3" name="Picture 2">
            <a:extLst>
              <a:ext uri="{FF2B5EF4-FFF2-40B4-BE49-F238E27FC236}">
                <a16:creationId xmlns:a16="http://schemas.microsoft.com/office/drawing/2014/main" id="{D3144C23-7ABA-E34C-AEE3-09A7FF2528BB}"/>
              </a:ext>
            </a:extLst>
          </p:cNvPr>
          <p:cNvPicPr>
            <a:picLocks noChangeAspect="1"/>
          </p:cNvPicPr>
          <p:nvPr/>
        </p:nvPicPr>
        <p:blipFill>
          <a:blip r:embed="rId4"/>
          <a:stretch>
            <a:fillRect/>
          </a:stretch>
        </p:blipFill>
        <p:spPr>
          <a:xfrm>
            <a:off x="840143" y="1848780"/>
            <a:ext cx="2221012" cy="1985846"/>
          </a:xfrm>
          <a:prstGeom prst="rect">
            <a:avLst/>
          </a:prstGeom>
        </p:spPr>
      </p:pic>
      <p:sp>
        <p:nvSpPr>
          <p:cNvPr id="6" name="Rectangle: Rounded Corners 5">
            <a:extLst>
              <a:ext uri="{FF2B5EF4-FFF2-40B4-BE49-F238E27FC236}">
                <a16:creationId xmlns:a16="http://schemas.microsoft.com/office/drawing/2014/main" id="{1101E947-03D8-27FB-A189-86F961E7FACB}"/>
              </a:ext>
            </a:extLst>
          </p:cNvPr>
          <p:cNvSpPr/>
          <p:nvPr/>
        </p:nvSpPr>
        <p:spPr>
          <a:xfrm>
            <a:off x="2634487" y="3361152"/>
            <a:ext cx="403860" cy="358140"/>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8E4D904-92E2-051F-FD90-CF8FFE3F248B}"/>
              </a:ext>
            </a:extLst>
          </p:cNvPr>
          <p:cNvSpPr/>
          <p:nvPr/>
        </p:nvSpPr>
        <p:spPr>
          <a:xfrm>
            <a:off x="914575" y="1946947"/>
            <a:ext cx="2072148" cy="358140"/>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6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Prompt Library &amp; Higher Ed Applications</a:t>
            </a:r>
            <a:endParaRPr dirty="0"/>
          </a:p>
        </p:txBody>
      </p:sp>
      <p:sp>
        <p:nvSpPr>
          <p:cNvPr id="192" name="Google Shape;192;p20"/>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r>
              <a:rPr lang="en-US" b="1" dirty="0" err="1">
                <a:hlinkClick r:id="rId4"/>
              </a:rPr>
              <a:t>GenAI</a:t>
            </a:r>
            <a:r>
              <a:rPr lang="en-US" b="1" dirty="0">
                <a:hlinkClick r:id="rId4"/>
              </a:rPr>
              <a:t> Chatbot Prompt Library for Educators</a:t>
            </a:r>
            <a:br>
              <a:rPr lang="en-US" b="1" dirty="0"/>
            </a:br>
            <a:endParaRPr lang="en-US" b="1" dirty="0"/>
          </a:p>
          <a:p>
            <a:r>
              <a:rPr lang="en-US" b="1" dirty="0">
                <a:hlinkClick r:id="rId5"/>
              </a:rPr>
              <a:t>ChatGPT and generative AI: 25 applications in teaching and assessment</a:t>
            </a:r>
            <a:endParaRPr lang="en-US" b="1" dirty="0"/>
          </a:p>
        </p:txBody>
      </p:sp>
    </p:spTree>
    <p:custDataLst>
      <p:tags r:id="rId1"/>
    </p:custDataLst>
    <p:extLst>
      <p:ext uri="{BB962C8B-B14F-4D97-AF65-F5344CB8AC3E}">
        <p14:creationId xmlns:p14="http://schemas.microsoft.com/office/powerpoint/2010/main" val="225978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ctrTitle"/>
          </p:nvPr>
        </p:nvSpPr>
        <p:spPr>
          <a:xfrm>
            <a:off x="1790700" y="2099613"/>
            <a:ext cx="5562600" cy="97542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Uses and Prompts</a:t>
            </a:r>
            <a:endParaRPr/>
          </a:p>
        </p:txBody>
      </p:sp>
    </p:spTree>
    <p:extLst>
      <p:ext uri="{BB962C8B-B14F-4D97-AF65-F5344CB8AC3E}">
        <p14:creationId xmlns:p14="http://schemas.microsoft.com/office/powerpoint/2010/main" val="231529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t>Questions?</a:t>
            </a:r>
            <a:endParaRPr sz="2800" dirty="0"/>
          </a:p>
        </p:txBody>
      </p:sp>
      <p:sp>
        <p:nvSpPr>
          <p:cNvPr id="236" name="Google Shape;236;p24"/>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800" b="1" dirty="0"/>
              <a:t>What questions do you have about crafting prompts?</a:t>
            </a:r>
            <a:endParaRPr sz="2800" b="1" dirty="0"/>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49192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100" dirty="0"/>
              <a:t>Your Turn!</a:t>
            </a:r>
            <a:endParaRPr sz="2100" dirty="0"/>
          </a:p>
        </p:txBody>
      </p:sp>
      <p:sp>
        <p:nvSpPr>
          <p:cNvPr id="236" name="Google Shape;236;p24"/>
          <p:cNvSpPr txBox="1">
            <a:spLocks noGrp="1"/>
          </p:cNvSpPr>
          <p:nvPr>
            <p:ph type="body" idx="1"/>
          </p:nvPr>
        </p:nvSpPr>
        <p:spPr>
          <a:xfrm>
            <a:off x="614363" y="1647925"/>
            <a:ext cx="2780912" cy="2999700"/>
          </a:xfrm>
          <a:prstGeom prst="rect">
            <a:avLst/>
          </a:prstGeom>
        </p:spPr>
        <p:txBody>
          <a:bodyPr spcFirstLastPara="1" wrap="square" lIns="0" tIns="0" rIns="0" bIns="0" anchor="t" anchorCtr="0">
            <a:noAutofit/>
          </a:bodyPr>
          <a:lstStyle/>
          <a:p>
            <a:pPr indent="-457200"/>
            <a:r>
              <a:rPr lang="en" sz="2800" b="1" dirty="0"/>
              <a:t>5 Minutes</a:t>
            </a:r>
            <a:endParaRPr lang="en" sz="500" b="1" dirty="0"/>
          </a:p>
          <a:p>
            <a:pPr indent="-457200"/>
            <a:r>
              <a:rPr lang="en" sz="2800" b="1" dirty="0"/>
              <a:t>Craft a prompt</a:t>
            </a:r>
            <a:endParaRPr lang="en" sz="500" b="1" dirty="0"/>
          </a:p>
          <a:p>
            <a:pPr indent="-457200"/>
            <a:r>
              <a:rPr lang="en" sz="2800" b="1" dirty="0"/>
              <a:t>Submit it to ChatGPT</a:t>
            </a:r>
            <a:endParaRPr lang="en" sz="500" b="1" dirty="0"/>
          </a:p>
          <a:p>
            <a:pPr indent="-457200"/>
            <a:r>
              <a:rPr lang="en" sz="2800" b="1" dirty="0"/>
              <a:t>Evaluate the output</a:t>
            </a:r>
            <a:endParaRPr sz="2800" b="1" dirty="0"/>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44315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10" name="Online Media 9" title="5 Minute Timer With Relaxing Music">
            <a:hlinkClick r:id="" action="ppaction://media"/>
            <a:extLst>
              <a:ext uri="{FF2B5EF4-FFF2-40B4-BE49-F238E27FC236}">
                <a16:creationId xmlns:a16="http://schemas.microsoft.com/office/drawing/2014/main" id="{F4961E47-8211-005E-1A9C-6B1406A37C3A}"/>
              </a:ext>
            </a:extLst>
          </p:cNvPr>
          <p:cNvPicPr>
            <a:picLocks noRot="1" noChangeAspect="1"/>
          </p:cNvPicPr>
          <p:nvPr>
            <a:videoFile r:link="rId1"/>
          </p:nvPr>
        </p:nvPicPr>
        <p:blipFill>
          <a:blip r:embed="rId4"/>
          <a:stretch>
            <a:fillRect/>
          </a:stretch>
        </p:blipFill>
        <p:spPr>
          <a:xfrm>
            <a:off x="0" y="-18375"/>
            <a:ext cx="9144000" cy="5166360"/>
          </a:xfrm>
          <a:prstGeom prst="rect">
            <a:avLst/>
          </a:prstGeom>
        </p:spPr>
      </p:pic>
      <p:grpSp>
        <p:nvGrpSpPr>
          <p:cNvPr id="3" name="Google Shape;135;p12">
            <a:extLst>
              <a:ext uri="{FF2B5EF4-FFF2-40B4-BE49-F238E27FC236}">
                <a16:creationId xmlns:a16="http://schemas.microsoft.com/office/drawing/2014/main" id="{171A90D0-6672-0745-6152-F76E34BB0407}"/>
              </a:ext>
            </a:extLst>
          </p:cNvPr>
          <p:cNvGrpSpPr/>
          <p:nvPr/>
        </p:nvGrpSpPr>
        <p:grpSpPr>
          <a:xfrm>
            <a:off x="-313691" y="-18375"/>
            <a:ext cx="1367790" cy="1637005"/>
            <a:chOff x="-313691" y="-18375"/>
            <a:chExt cx="1367790" cy="1637005"/>
          </a:xfrm>
        </p:grpSpPr>
        <p:sp>
          <p:nvSpPr>
            <p:cNvPr id="4" name="Google Shape;136;p12">
              <a:extLst>
                <a:ext uri="{FF2B5EF4-FFF2-40B4-BE49-F238E27FC236}">
                  <a16:creationId xmlns:a16="http://schemas.microsoft.com/office/drawing/2014/main" id="{9F5EF908-93C2-DEDF-7596-60B29B8E2B4A}"/>
                </a:ext>
              </a:extLst>
            </p:cNvPr>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p12">
              <a:extLst>
                <a:ext uri="{FF2B5EF4-FFF2-40B4-BE49-F238E27FC236}">
                  <a16:creationId xmlns:a16="http://schemas.microsoft.com/office/drawing/2014/main" id="{AAEE5991-7AB7-5DA7-C6C9-5F0E3B6A227A}"/>
                </a:ext>
              </a:extLst>
            </p:cNvPr>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8;p12">
              <a:extLst>
                <a:ext uri="{FF2B5EF4-FFF2-40B4-BE49-F238E27FC236}">
                  <a16:creationId xmlns:a16="http://schemas.microsoft.com/office/drawing/2014/main" id="{EA5EC9F3-86D6-EFED-8FEA-5AA2A225A8BB}"/>
                </a:ext>
              </a:extLst>
            </p:cNvPr>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9;p12">
            <a:extLst>
              <a:ext uri="{FF2B5EF4-FFF2-40B4-BE49-F238E27FC236}">
                <a16:creationId xmlns:a16="http://schemas.microsoft.com/office/drawing/2014/main" id="{AFABE669-78AB-599D-6B96-59861C7A674C}"/>
              </a:ext>
            </a:extLst>
          </p:cNvPr>
          <p:cNvGrpSpPr/>
          <p:nvPr/>
        </p:nvGrpSpPr>
        <p:grpSpPr>
          <a:xfrm>
            <a:off x="7485392" y="1755351"/>
            <a:ext cx="2830800" cy="3388272"/>
            <a:chOff x="7485392" y="1755351"/>
            <a:chExt cx="2830800" cy="3388272"/>
          </a:xfrm>
        </p:grpSpPr>
        <p:sp>
          <p:nvSpPr>
            <p:cNvPr id="8" name="Google Shape;140;p12">
              <a:extLst>
                <a:ext uri="{FF2B5EF4-FFF2-40B4-BE49-F238E27FC236}">
                  <a16:creationId xmlns:a16="http://schemas.microsoft.com/office/drawing/2014/main" id="{FEA9738B-755C-68B3-62F5-1CC26333989F}"/>
                </a:ext>
              </a:extLst>
            </p:cNvPr>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p12">
              <a:extLst>
                <a:ext uri="{FF2B5EF4-FFF2-40B4-BE49-F238E27FC236}">
                  <a16:creationId xmlns:a16="http://schemas.microsoft.com/office/drawing/2014/main" id="{4FA95036-09F1-D6A0-6D92-82E93410BAC9}"/>
                </a:ext>
              </a:extLst>
            </p:cNvPr>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11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100" dirty="0"/>
              <a:t>Break Out Time!</a:t>
            </a:r>
            <a:endParaRPr sz="2100" dirty="0"/>
          </a:p>
        </p:txBody>
      </p:sp>
      <p:sp>
        <p:nvSpPr>
          <p:cNvPr id="236" name="Google Shape;236;p24"/>
          <p:cNvSpPr txBox="1">
            <a:spLocks noGrp="1"/>
          </p:cNvSpPr>
          <p:nvPr>
            <p:ph type="body" idx="1"/>
          </p:nvPr>
        </p:nvSpPr>
        <p:spPr>
          <a:xfrm>
            <a:off x="471488" y="1484412"/>
            <a:ext cx="3071812" cy="2999700"/>
          </a:xfrm>
          <a:prstGeom prst="rect">
            <a:avLst/>
          </a:prstGeom>
        </p:spPr>
        <p:txBody>
          <a:bodyPr spcFirstLastPara="1" wrap="square" lIns="0" tIns="0" rIns="0" bIns="0" anchor="t" anchorCtr="0">
            <a:noAutofit/>
          </a:bodyPr>
          <a:lstStyle/>
          <a:p>
            <a:pPr marL="342900" indent="-342900"/>
            <a:r>
              <a:rPr lang="en" b="1" dirty="0"/>
              <a:t>10-15 Minutes</a:t>
            </a:r>
            <a:endParaRPr lang="en" sz="300" b="1" dirty="0"/>
          </a:p>
          <a:p>
            <a:pPr marL="0" indent="0">
              <a:buNone/>
            </a:pPr>
            <a:endParaRPr lang="en" sz="300" b="1" dirty="0"/>
          </a:p>
          <a:p>
            <a:pPr marL="342900" indent="-342900"/>
            <a:r>
              <a:rPr lang="en" b="1" dirty="0"/>
              <a:t>Was the output w</a:t>
            </a:r>
            <a:r>
              <a:rPr lang="en-US" b="1" dirty="0"/>
              <a:t>ha</a:t>
            </a:r>
            <a:r>
              <a:rPr lang="en" b="1" dirty="0"/>
              <a:t>t you expected?</a:t>
            </a:r>
          </a:p>
          <a:p>
            <a:pPr marL="0" indent="0">
              <a:buNone/>
            </a:pPr>
            <a:endParaRPr lang="en" sz="500" b="1" dirty="0"/>
          </a:p>
          <a:p>
            <a:pPr marL="342900" indent="-342900"/>
            <a:r>
              <a:rPr lang="en" b="1" dirty="0"/>
              <a:t>Talk as a group about prompt improvements</a:t>
            </a:r>
          </a:p>
          <a:p>
            <a:pPr marL="0" indent="0">
              <a:buNone/>
            </a:pPr>
            <a:endParaRPr lang="en" sz="500" b="1" dirty="0"/>
          </a:p>
          <a:p>
            <a:pPr marL="342900" indent="-342900"/>
            <a:r>
              <a:rPr lang="en" b="1" dirty="0"/>
              <a:t>Share your screen</a:t>
            </a:r>
            <a:endParaRPr b="1" dirty="0"/>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187605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10" name="Online Media 9" title="So How Does ChatGPT really work?  Behind the screen!">
            <a:hlinkClick r:id="" action="ppaction://media"/>
            <a:extLst>
              <a:ext uri="{FF2B5EF4-FFF2-40B4-BE49-F238E27FC236}">
                <a16:creationId xmlns:a16="http://schemas.microsoft.com/office/drawing/2014/main" id="{B1C050DF-5EF0-DC51-81CA-ECE1163E9DBE}"/>
              </a:ext>
            </a:extLst>
          </p:cNvPr>
          <p:cNvPicPr>
            <a:picLocks noRot="1" noChangeAspect="1"/>
          </p:cNvPicPr>
          <p:nvPr>
            <a:videoFile r:link="rId1"/>
          </p:nvPr>
        </p:nvPicPr>
        <p:blipFill>
          <a:blip r:embed="rId4"/>
          <a:stretch>
            <a:fillRect/>
          </a:stretch>
        </p:blipFill>
        <p:spPr>
          <a:xfrm>
            <a:off x="7434" y="-11430"/>
            <a:ext cx="9123770" cy="5154930"/>
          </a:xfrm>
          <a:prstGeom prst="rect">
            <a:avLst/>
          </a:prstGeom>
        </p:spPr>
      </p:pic>
      <p:grpSp>
        <p:nvGrpSpPr>
          <p:cNvPr id="3" name="Google Shape;135;p12">
            <a:extLst>
              <a:ext uri="{FF2B5EF4-FFF2-40B4-BE49-F238E27FC236}">
                <a16:creationId xmlns:a16="http://schemas.microsoft.com/office/drawing/2014/main" id="{171A90D0-6672-0745-6152-F76E34BB0407}"/>
              </a:ext>
            </a:extLst>
          </p:cNvPr>
          <p:cNvGrpSpPr/>
          <p:nvPr/>
        </p:nvGrpSpPr>
        <p:grpSpPr>
          <a:xfrm>
            <a:off x="-313691" y="-18375"/>
            <a:ext cx="1367790" cy="1637005"/>
            <a:chOff x="-313691" y="-18375"/>
            <a:chExt cx="1367790" cy="1637005"/>
          </a:xfrm>
        </p:grpSpPr>
        <p:sp>
          <p:nvSpPr>
            <p:cNvPr id="4" name="Google Shape;136;p12">
              <a:extLst>
                <a:ext uri="{FF2B5EF4-FFF2-40B4-BE49-F238E27FC236}">
                  <a16:creationId xmlns:a16="http://schemas.microsoft.com/office/drawing/2014/main" id="{9F5EF908-93C2-DEDF-7596-60B29B8E2B4A}"/>
                </a:ext>
              </a:extLst>
            </p:cNvPr>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p12">
              <a:extLst>
                <a:ext uri="{FF2B5EF4-FFF2-40B4-BE49-F238E27FC236}">
                  <a16:creationId xmlns:a16="http://schemas.microsoft.com/office/drawing/2014/main" id="{AAEE5991-7AB7-5DA7-C6C9-5F0E3B6A227A}"/>
                </a:ext>
              </a:extLst>
            </p:cNvPr>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8;p12">
              <a:extLst>
                <a:ext uri="{FF2B5EF4-FFF2-40B4-BE49-F238E27FC236}">
                  <a16:creationId xmlns:a16="http://schemas.microsoft.com/office/drawing/2014/main" id="{EA5EC9F3-86D6-EFED-8FEA-5AA2A225A8BB}"/>
                </a:ext>
              </a:extLst>
            </p:cNvPr>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9;p12">
            <a:extLst>
              <a:ext uri="{FF2B5EF4-FFF2-40B4-BE49-F238E27FC236}">
                <a16:creationId xmlns:a16="http://schemas.microsoft.com/office/drawing/2014/main" id="{AFABE669-78AB-599D-6B96-59861C7A674C}"/>
              </a:ext>
            </a:extLst>
          </p:cNvPr>
          <p:cNvGrpSpPr/>
          <p:nvPr/>
        </p:nvGrpSpPr>
        <p:grpSpPr>
          <a:xfrm>
            <a:off x="7485392" y="1755351"/>
            <a:ext cx="2830800" cy="3388272"/>
            <a:chOff x="7485392" y="1755351"/>
            <a:chExt cx="2830800" cy="3388272"/>
          </a:xfrm>
        </p:grpSpPr>
        <p:sp>
          <p:nvSpPr>
            <p:cNvPr id="8" name="Google Shape;140;p12">
              <a:extLst>
                <a:ext uri="{FF2B5EF4-FFF2-40B4-BE49-F238E27FC236}">
                  <a16:creationId xmlns:a16="http://schemas.microsoft.com/office/drawing/2014/main" id="{FEA9738B-755C-68B3-62F5-1CC26333989F}"/>
                </a:ext>
              </a:extLst>
            </p:cNvPr>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p12">
              <a:extLst>
                <a:ext uri="{FF2B5EF4-FFF2-40B4-BE49-F238E27FC236}">
                  <a16:creationId xmlns:a16="http://schemas.microsoft.com/office/drawing/2014/main" id="{4FA95036-09F1-D6A0-6D92-82E93410BAC9}"/>
                </a:ext>
              </a:extLst>
            </p:cNvPr>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838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3" name="Picture 2">
            <a:extLst>
              <a:ext uri="{FF2B5EF4-FFF2-40B4-BE49-F238E27FC236}">
                <a16:creationId xmlns:a16="http://schemas.microsoft.com/office/drawing/2014/main" id="{D381FF54-B3C8-E909-1933-160008BF983B}"/>
              </a:ext>
            </a:extLst>
          </p:cNvPr>
          <p:cNvPicPr>
            <a:picLocks noChangeAspect="1"/>
          </p:cNvPicPr>
          <p:nvPr/>
        </p:nvPicPr>
        <p:blipFill>
          <a:blip r:embed="rId3"/>
          <a:stretch>
            <a:fillRect/>
          </a:stretch>
        </p:blipFill>
        <p:spPr>
          <a:xfrm>
            <a:off x="654204" y="582245"/>
            <a:ext cx="7681073" cy="3900545"/>
          </a:xfrm>
          <a:prstGeom prst="rect">
            <a:avLst/>
          </a:prstGeom>
          <a:ln>
            <a:noFill/>
          </a:ln>
          <a:effectLst>
            <a:outerShdw blurRad="292100" dist="139700" dir="2700000" algn="tl" rotWithShape="0">
              <a:srgbClr val="333333">
                <a:alpha val="65000"/>
              </a:srgbClr>
            </a:outerShdw>
          </a:effectLst>
        </p:spPr>
      </p:pic>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FFFFFF"/>
              </a:solidFill>
              <a:effectLst/>
              <a:uLnTx/>
              <a:uFillTx/>
              <a:latin typeface="IBM Plex Sans"/>
              <a:sym typeface="IBM Plex Sans"/>
            </a:endParaRPr>
          </a:p>
        </p:txBody>
      </p:sp>
      <p:sp>
        <p:nvSpPr>
          <p:cNvPr id="4" name="Rectangle 3">
            <a:extLst>
              <a:ext uri="{FF2B5EF4-FFF2-40B4-BE49-F238E27FC236}">
                <a16:creationId xmlns:a16="http://schemas.microsoft.com/office/drawing/2014/main" id="{9418BC20-EAD2-D1C5-ECF1-DD060CDF3916}"/>
              </a:ext>
            </a:extLst>
          </p:cNvPr>
          <p:cNvSpPr/>
          <p:nvPr/>
        </p:nvSpPr>
        <p:spPr>
          <a:xfrm>
            <a:off x="1719875" y="582245"/>
            <a:ext cx="6615402" cy="390054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DAB60C0-D438-7333-852F-B527E7CC4D58}"/>
              </a:ext>
            </a:extLst>
          </p:cNvPr>
          <p:cNvSpPr/>
          <p:nvPr/>
        </p:nvSpPr>
        <p:spPr>
          <a:xfrm>
            <a:off x="654204" y="582245"/>
            <a:ext cx="1065671" cy="3900545"/>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1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3" name="Picture 2">
            <a:extLst>
              <a:ext uri="{FF2B5EF4-FFF2-40B4-BE49-F238E27FC236}">
                <a16:creationId xmlns:a16="http://schemas.microsoft.com/office/drawing/2014/main" id="{D381FF54-B3C8-E909-1933-160008BF983B}"/>
              </a:ext>
            </a:extLst>
          </p:cNvPr>
          <p:cNvPicPr>
            <a:picLocks noChangeAspect="1"/>
          </p:cNvPicPr>
          <p:nvPr/>
        </p:nvPicPr>
        <p:blipFill>
          <a:blip r:embed="rId3"/>
          <a:stretch>
            <a:fillRect/>
          </a:stretch>
        </p:blipFill>
        <p:spPr>
          <a:xfrm>
            <a:off x="654204" y="582245"/>
            <a:ext cx="7681073" cy="3900545"/>
          </a:xfrm>
          <a:prstGeom prst="rect">
            <a:avLst/>
          </a:prstGeom>
          <a:ln>
            <a:noFill/>
          </a:ln>
          <a:effectLst>
            <a:outerShdw blurRad="292100" dist="139700" dir="2700000" algn="tl" rotWithShape="0">
              <a:srgbClr val="333333">
                <a:alpha val="65000"/>
              </a:srgbClr>
            </a:outerShdw>
          </a:effectLst>
        </p:spPr>
      </p:pic>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FFFFFF"/>
              </a:solidFill>
              <a:effectLst/>
              <a:uLnTx/>
              <a:uFillTx/>
              <a:latin typeface="IBM Plex Sans"/>
              <a:sym typeface="IBM Plex Sans"/>
            </a:endParaRPr>
          </a:p>
        </p:txBody>
      </p:sp>
      <p:sp>
        <p:nvSpPr>
          <p:cNvPr id="4" name="Rectangle 3">
            <a:extLst>
              <a:ext uri="{FF2B5EF4-FFF2-40B4-BE49-F238E27FC236}">
                <a16:creationId xmlns:a16="http://schemas.microsoft.com/office/drawing/2014/main" id="{9418BC20-EAD2-D1C5-ECF1-DD060CDF3916}"/>
              </a:ext>
            </a:extLst>
          </p:cNvPr>
          <p:cNvSpPr/>
          <p:nvPr/>
        </p:nvSpPr>
        <p:spPr>
          <a:xfrm>
            <a:off x="654205" y="582245"/>
            <a:ext cx="1045056" cy="39005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468ACD5-3252-67B7-07EC-BBA072327243}"/>
              </a:ext>
            </a:extLst>
          </p:cNvPr>
          <p:cNvSpPr/>
          <p:nvPr/>
        </p:nvSpPr>
        <p:spPr>
          <a:xfrm>
            <a:off x="1699261" y="582244"/>
            <a:ext cx="6636016" cy="3900545"/>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42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3" name="Picture 2">
            <a:extLst>
              <a:ext uri="{FF2B5EF4-FFF2-40B4-BE49-F238E27FC236}">
                <a16:creationId xmlns:a16="http://schemas.microsoft.com/office/drawing/2014/main" id="{D381FF54-B3C8-E909-1933-160008BF983B}"/>
              </a:ext>
            </a:extLst>
          </p:cNvPr>
          <p:cNvPicPr>
            <a:picLocks noChangeAspect="1"/>
          </p:cNvPicPr>
          <p:nvPr/>
        </p:nvPicPr>
        <p:blipFill>
          <a:blip r:embed="rId3"/>
          <a:stretch>
            <a:fillRect/>
          </a:stretch>
        </p:blipFill>
        <p:spPr>
          <a:xfrm>
            <a:off x="654204" y="582245"/>
            <a:ext cx="7681073" cy="3900545"/>
          </a:xfrm>
          <a:prstGeom prst="rect">
            <a:avLst/>
          </a:prstGeom>
          <a:ln>
            <a:noFill/>
          </a:ln>
          <a:effectLst>
            <a:outerShdw blurRad="292100" dist="139700" dir="2700000" algn="tl" rotWithShape="0">
              <a:srgbClr val="333333">
                <a:alpha val="65000"/>
              </a:srgbClr>
            </a:outerShdw>
          </a:effectLst>
        </p:spPr>
      </p:pic>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FFFFFF"/>
              </a:solidFill>
              <a:effectLst/>
              <a:uLnTx/>
              <a:uFillTx/>
              <a:latin typeface="IBM Plex Sans"/>
              <a:sym typeface="IBM Plex Sans"/>
            </a:endParaRPr>
          </a:p>
        </p:txBody>
      </p:sp>
      <p:sp>
        <p:nvSpPr>
          <p:cNvPr id="4" name="Rectangle 3">
            <a:extLst>
              <a:ext uri="{FF2B5EF4-FFF2-40B4-BE49-F238E27FC236}">
                <a16:creationId xmlns:a16="http://schemas.microsoft.com/office/drawing/2014/main" id="{9418BC20-EAD2-D1C5-ECF1-DD060CDF3916}"/>
              </a:ext>
            </a:extLst>
          </p:cNvPr>
          <p:cNvSpPr/>
          <p:nvPr/>
        </p:nvSpPr>
        <p:spPr>
          <a:xfrm>
            <a:off x="654205" y="582245"/>
            <a:ext cx="1045056" cy="39005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468ACD5-3252-67B7-07EC-BBA072327243}"/>
              </a:ext>
            </a:extLst>
          </p:cNvPr>
          <p:cNvSpPr/>
          <p:nvPr/>
        </p:nvSpPr>
        <p:spPr>
          <a:xfrm>
            <a:off x="3413759" y="4061461"/>
            <a:ext cx="3223261" cy="358140"/>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90F929-7D5A-2270-AB73-0C77950FBFE5}"/>
              </a:ext>
            </a:extLst>
          </p:cNvPr>
          <p:cNvSpPr/>
          <p:nvPr/>
        </p:nvSpPr>
        <p:spPr>
          <a:xfrm>
            <a:off x="1699261" y="292685"/>
            <a:ext cx="6636016" cy="372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2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3" name="Picture 2">
            <a:extLst>
              <a:ext uri="{FF2B5EF4-FFF2-40B4-BE49-F238E27FC236}">
                <a16:creationId xmlns:a16="http://schemas.microsoft.com/office/drawing/2014/main" id="{D381FF54-B3C8-E909-1933-160008BF983B}"/>
              </a:ext>
            </a:extLst>
          </p:cNvPr>
          <p:cNvPicPr>
            <a:picLocks noChangeAspect="1"/>
          </p:cNvPicPr>
          <p:nvPr/>
        </p:nvPicPr>
        <p:blipFill>
          <a:blip r:embed="rId3"/>
          <a:stretch>
            <a:fillRect/>
          </a:stretch>
        </p:blipFill>
        <p:spPr>
          <a:xfrm>
            <a:off x="654204" y="582245"/>
            <a:ext cx="7681073" cy="3900545"/>
          </a:xfrm>
          <a:prstGeom prst="rect">
            <a:avLst/>
          </a:prstGeom>
          <a:ln>
            <a:noFill/>
          </a:ln>
          <a:effectLst>
            <a:outerShdw blurRad="292100" dist="139700" dir="2700000" algn="tl" rotWithShape="0">
              <a:srgbClr val="333333">
                <a:alpha val="65000"/>
              </a:srgbClr>
            </a:outerShdw>
          </a:effectLst>
        </p:spPr>
      </p:pic>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FFFFFF"/>
              </a:solidFill>
              <a:effectLst/>
              <a:uLnTx/>
              <a:uFillTx/>
              <a:latin typeface="IBM Plex Sans"/>
              <a:sym typeface="IBM Plex Sans"/>
            </a:endParaRPr>
          </a:p>
        </p:txBody>
      </p:sp>
      <p:sp>
        <p:nvSpPr>
          <p:cNvPr id="4" name="Rectangle 3">
            <a:extLst>
              <a:ext uri="{FF2B5EF4-FFF2-40B4-BE49-F238E27FC236}">
                <a16:creationId xmlns:a16="http://schemas.microsoft.com/office/drawing/2014/main" id="{9418BC20-EAD2-D1C5-ECF1-DD060CDF3916}"/>
              </a:ext>
            </a:extLst>
          </p:cNvPr>
          <p:cNvSpPr/>
          <p:nvPr/>
        </p:nvSpPr>
        <p:spPr>
          <a:xfrm>
            <a:off x="654205" y="582245"/>
            <a:ext cx="1045056" cy="39005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468ACD5-3252-67B7-07EC-BBA072327243}"/>
              </a:ext>
            </a:extLst>
          </p:cNvPr>
          <p:cNvSpPr/>
          <p:nvPr/>
        </p:nvSpPr>
        <p:spPr>
          <a:xfrm>
            <a:off x="6233160" y="4061461"/>
            <a:ext cx="403860" cy="358140"/>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90F929-7D5A-2270-AB73-0C77950FBFE5}"/>
              </a:ext>
            </a:extLst>
          </p:cNvPr>
          <p:cNvSpPr/>
          <p:nvPr/>
        </p:nvSpPr>
        <p:spPr>
          <a:xfrm>
            <a:off x="1699261" y="292685"/>
            <a:ext cx="6636016" cy="372082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EA5D83-597F-9B31-9ACA-9491808B52E1}"/>
              </a:ext>
            </a:extLst>
          </p:cNvPr>
          <p:cNvSpPr/>
          <p:nvPr/>
        </p:nvSpPr>
        <p:spPr>
          <a:xfrm>
            <a:off x="2941322" y="4069082"/>
            <a:ext cx="3238498" cy="4137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088EBE6-F01B-C37B-36A5-9A33C9F84D52}"/>
              </a:ext>
            </a:extLst>
          </p:cNvPr>
          <p:cNvPicPr>
            <a:picLocks noChangeAspect="1"/>
          </p:cNvPicPr>
          <p:nvPr/>
        </p:nvPicPr>
        <p:blipFill rotWithShape="1">
          <a:blip r:embed="rId4"/>
          <a:srcRect l="87098" t="92587" r="11809" b="3894"/>
          <a:stretch/>
        </p:blipFill>
        <p:spPr>
          <a:xfrm>
            <a:off x="6297813" y="4117758"/>
            <a:ext cx="277753" cy="251712"/>
          </a:xfrm>
          <a:prstGeom prst="rect">
            <a:avLst/>
          </a:prstGeom>
        </p:spPr>
      </p:pic>
    </p:spTree>
    <p:extLst>
      <p:ext uri="{BB962C8B-B14F-4D97-AF65-F5344CB8AC3E}">
        <p14:creationId xmlns:p14="http://schemas.microsoft.com/office/powerpoint/2010/main" val="40105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FFFFFF"/>
              </a:solidFill>
              <a:effectLst/>
              <a:uLnTx/>
              <a:uFillTx/>
              <a:latin typeface="IBM Plex Sans"/>
              <a:sym typeface="IBM Plex Sans"/>
            </a:endParaRPr>
          </a:p>
        </p:txBody>
      </p:sp>
      <p:sp>
        <p:nvSpPr>
          <p:cNvPr id="4" name="Rectangle 3">
            <a:extLst>
              <a:ext uri="{FF2B5EF4-FFF2-40B4-BE49-F238E27FC236}">
                <a16:creationId xmlns:a16="http://schemas.microsoft.com/office/drawing/2014/main" id="{9418BC20-EAD2-D1C5-ECF1-DD060CDF3916}"/>
              </a:ext>
            </a:extLst>
          </p:cNvPr>
          <p:cNvSpPr/>
          <p:nvPr/>
        </p:nvSpPr>
        <p:spPr>
          <a:xfrm>
            <a:off x="654205" y="582245"/>
            <a:ext cx="1045056" cy="39005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C418FD2-52C1-DA33-48AA-C8DDA738D0B8}"/>
              </a:ext>
            </a:extLst>
          </p:cNvPr>
          <p:cNvPicPr>
            <a:picLocks noChangeAspect="1"/>
          </p:cNvPicPr>
          <p:nvPr/>
        </p:nvPicPr>
        <p:blipFill>
          <a:blip r:embed="rId3"/>
          <a:stretch>
            <a:fillRect/>
          </a:stretch>
        </p:blipFill>
        <p:spPr>
          <a:xfrm>
            <a:off x="1028700" y="625231"/>
            <a:ext cx="6906993" cy="3794370"/>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0468ACD5-3252-67B7-07EC-BBA072327243}"/>
              </a:ext>
            </a:extLst>
          </p:cNvPr>
          <p:cNvSpPr/>
          <p:nvPr/>
        </p:nvSpPr>
        <p:spPr>
          <a:xfrm>
            <a:off x="6618921" y="1861185"/>
            <a:ext cx="796291" cy="45338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84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050" name="Picture 2">
            <a:extLst>
              <a:ext uri="{FF2B5EF4-FFF2-40B4-BE49-F238E27FC236}">
                <a16:creationId xmlns:a16="http://schemas.microsoft.com/office/drawing/2014/main" id="{53CFBCF7-6704-336A-D181-8907AC959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135;p12">
            <a:extLst>
              <a:ext uri="{FF2B5EF4-FFF2-40B4-BE49-F238E27FC236}">
                <a16:creationId xmlns:a16="http://schemas.microsoft.com/office/drawing/2014/main" id="{171A90D0-6672-0745-6152-F76E34BB0407}"/>
              </a:ext>
            </a:extLst>
          </p:cNvPr>
          <p:cNvGrpSpPr/>
          <p:nvPr/>
        </p:nvGrpSpPr>
        <p:grpSpPr>
          <a:xfrm>
            <a:off x="-313691" y="-18375"/>
            <a:ext cx="1367790" cy="1637005"/>
            <a:chOff x="-313691" y="-18375"/>
            <a:chExt cx="1367790" cy="1637005"/>
          </a:xfrm>
        </p:grpSpPr>
        <p:sp>
          <p:nvSpPr>
            <p:cNvPr id="4" name="Google Shape;136;p12">
              <a:extLst>
                <a:ext uri="{FF2B5EF4-FFF2-40B4-BE49-F238E27FC236}">
                  <a16:creationId xmlns:a16="http://schemas.microsoft.com/office/drawing/2014/main" id="{9F5EF908-93C2-DEDF-7596-60B29B8E2B4A}"/>
                </a:ext>
              </a:extLst>
            </p:cNvPr>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p12">
              <a:extLst>
                <a:ext uri="{FF2B5EF4-FFF2-40B4-BE49-F238E27FC236}">
                  <a16:creationId xmlns:a16="http://schemas.microsoft.com/office/drawing/2014/main" id="{AAEE5991-7AB7-5DA7-C6C9-5F0E3B6A227A}"/>
                </a:ext>
              </a:extLst>
            </p:cNvPr>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8;p12">
              <a:extLst>
                <a:ext uri="{FF2B5EF4-FFF2-40B4-BE49-F238E27FC236}">
                  <a16:creationId xmlns:a16="http://schemas.microsoft.com/office/drawing/2014/main" id="{EA5EC9F3-86D6-EFED-8FEA-5AA2A225A8BB}"/>
                </a:ext>
              </a:extLst>
            </p:cNvPr>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9;p12">
            <a:extLst>
              <a:ext uri="{FF2B5EF4-FFF2-40B4-BE49-F238E27FC236}">
                <a16:creationId xmlns:a16="http://schemas.microsoft.com/office/drawing/2014/main" id="{AFABE669-78AB-599D-6B96-59861C7A674C}"/>
              </a:ext>
            </a:extLst>
          </p:cNvPr>
          <p:cNvGrpSpPr/>
          <p:nvPr/>
        </p:nvGrpSpPr>
        <p:grpSpPr>
          <a:xfrm>
            <a:off x="7485392" y="1755351"/>
            <a:ext cx="2830800" cy="3388272"/>
            <a:chOff x="7485392" y="1755351"/>
            <a:chExt cx="2830800" cy="3388272"/>
          </a:xfrm>
        </p:grpSpPr>
        <p:sp>
          <p:nvSpPr>
            <p:cNvPr id="8" name="Google Shape;140;p12">
              <a:extLst>
                <a:ext uri="{FF2B5EF4-FFF2-40B4-BE49-F238E27FC236}">
                  <a16:creationId xmlns:a16="http://schemas.microsoft.com/office/drawing/2014/main" id="{FEA9738B-755C-68B3-62F5-1CC26333989F}"/>
                </a:ext>
              </a:extLst>
            </p:cNvPr>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1;p12">
              <a:extLst>
                <a:ext uri="{FF2B5EF4-FFF2-40B4-BE49-F238E27FC236}">
                  <a16:creationId xmlns:a16="http://schemas.microsoft.com/office/drawing/2014/main" id="{4FA95036-09F1-D6A0-6D92-82E93410BAC9}"/>
                </a:ext>
              </a:extLst>
            </p:cNvPr>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6547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C4F8ADF8676A49941E116AF0B23621" ma:contentTypeVersion="11" ma:contentTypeDescription="Create a new document." ma:contentTypeScope="" ma:versionID="5270ad1762c95490c1ef3408aef85099">
  <xsd:schema xmlns:xsd="http://www.w3.org/2001/XMLSchema" xmlns:xs="http://www.w3.org/2001/XMLSchema" xmlns:p="http://schemas.microsoft.com/office/2006/metadata/properties" xmlns:ns2="420e1ada-f10f-4519-83b0-dab9bfec9269" xmlns:ns3="98ea1478-874e-460e-9ac9-337fc38145d5" targetNamespace="http://schemas.microsoft.com/office/2006/metadata/properties" ma:root="true" ma:fieldsID="9e6b9588cfb3bc8b74bfa679a9c35a3a" ns2:_="" ns3:_="">
    <xsd:import namespace="420e1ada-f10f-4519-83b0-dab9bfec9269"/>
    <xsd:import namespace="98ea1478-874e-460e-9ac9-337fc38145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e1ada-f10f-4519-83b0-dab9bfec9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8b6d8e8-37fb-4532-ae42-2c4983a41a6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ea1478-874e-460e-9ac9-337fc38145d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7559a2a-6d24-4de2-9238-9126a8104cf9}" ma:internalName="TaxCatchAll" ma:showField="CatchAllData" ma:web="98ea1478-874e-460e-9ac9-337fc38145d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ea1478-874e-460e-9ac9-337fc38145d5" xsi:nil="true"/>
    <lcf76f155ced4ddcb4097134ff3c332f xmlns="420e1ada-f10f-4519-83b0-dab9bfec92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689569-D1A7-4974-832E-234FE0C9D7AC}">
  <ds:schemaRefs>
    <ds:schemaRef ds:uri="420e1ada-f10f-4519-83b0-dab9bfec9269"/>
    <ds:schemaRef ds:uri="98ea1478-874e-460e-9ac9-337fc38145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234FA4-92D1-49A9-9F47-BF4B374546CA}">
  <ds:schemaRefs>
    <ds:schemaRef ds:uri="http://schemas.microsoft.com/sharepoint/v3/contenttype/forms"/>
  </ds:schemaRefs>
</ds:datastoreItem>
</file>

<file path=customXml/itemProps3.xml><?xml version="1.0" encoding="utf-8"?>
<ds:datastoreItem xmlns:ds="http://schemas.openxmlformats.org/officeDocument/2006/customXml" ds:itemID="{E4A1382E-5096-41BF-94AD-B7064E1D73F3}">
  <ds:schemaRefs>
    <ds:schemaRef ds:uri="http://purl.org/dc/dcmitype/"/>
    <ds:schemaRef ds:uri="http://schemas.microsoft.com/office/2006/documentManagement/types"/>
    <ds:schemaRef ds:uri="http://purl.org/dc/elements/1.1/"/>
    <ds:schemaRef ds:uri="98ea1478-874e-460e-9ac9-337fc38145d5"/>
    <ds:schemaRef ds:uri="420e1ada-f10f-4519-83b0-dab9bfec9269"/>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214</TotalTime>
  <Words>1850</Words>
  <Application>Microsoft Office PowerPoint</Application>
  <PresentationFormat>On-screen Show (16:9)</PresentationFormat>
  <Paragraphs>158</Paragraphs>
  <Slides>28</Slides>
  <Notes>28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Merriweather</vt:lpstr>
      <vt:lpstr>IBM Plex Sans</vt:lpstr>
      <vt:lpstr>Arial</vt:lpstr>
      <vt:lpstr>Calibri</vt:lpstr>
      <vt:lpstr>IBM Plex Sans Light</vt:lpstr>
      <vt:lpstr>Surrey template</vt:lpstr>
      <vt:lpstr>Unlocking the Power of ChatGPT: Writing Effective Prompts</vt:lpstr>
      <vt:lpstr>Hello!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Responses will be different</vt:lpstr>
      <vt:lpstr>Questions?</vt:lpstr>
      <vt:lpstr>Crafting Effective Prompts</vt:lpstr>
      <vt:lpstr>One Prompt, One Idea, One Conversation</vt:lpstr>
      <vt:lpstr>Be Specific</vt:lpstr>
      <vt:lpstr>Ask Direct Questions</vt:lpstr>
      <vt:lpstr>Use complete sentences and avoid jargon or complex language</vt:lpstr>
      <vt:lpstr>Use Punctuation and Grammar</vt:lpstr>
      <vt:lpstr>Be Polite and Respectful</vt:lpstr>
      <vt:lpstr>Test and Iterate</vt:lpstr>
      <vt:lpstr>Principles</vt:lpstr>
      <vt:lpstr>Questions?</vt:lpstr>
      <vt:lpstr>Setting Custom Instructions</vt:lpstr>
      <vt:lpstr>Prompt Library &amp; Higher Ed Applications</vt:lpstr>
      <vt:lpstr>Uses and Prompts</vt:lpstr>
      <vt:lpstr>Questions?</vt:lpstr>
      <vt:lpstr>Your Turn!</vt:lpstr>
      <vt:lpstr>PowerPoint Presentation</vt:lpstr>
      <vt:lpstr>Break Out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AI: Exploring  a New Skillset</dc:title>
  <cp:lastModifiedBy>Albat, Jennifer</cp:lastModifiedBy>
  <cp:revision>6</cp:revision>
  <dcterms:modified xsi:type="dcterms:W3CDTF">2023-10-05T19:09:11Z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0x01010015C4F8ADF8676A49941E116AF0B23621</vt:lpwstr>
  </property>
  <property fmtid="{D5CDD505-2E9C-101B-9397-08002B2CF9AE}" pid="3" name="MediaServiceImageTags">
    <vt:lpwstr/>
  </property>
</Properties>
</file>