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4"/>
  </p:notesMasterIdLst>
  <p:handoutMasterIdLst>
    <p:handoutMasterId r:id="rId25"/>
  </p:handoutMasterIdLst>
  <p:sldIdLst>
    <p:sldId id="576" r:id="rId6"/>
    <p:sldId id="577" r:id="rId7"/>
    <p:sldId id="578" r:id="rId8"/>
    <p:sldId id="607" r:id="rId9"/>
    <p:sldId id="608" r:id="rId10"/>
    <p:sldId id="579" r:id="rId11"/>
    <p:sldId id="580" r:id="rId12"/>
    <p:sldId id="581" r:id="rId13"/>
    <p:sldId id="598" r:id="rId14"/>
    <p:sldId id="597" r:id="rId15"/>
    <p:sldId id="610" r:id="rId16"/>
    <p:sldId id="611" r:id="rId17"/>
    <p:sldId id="605" r:id="rId18"/>
    <p:sldId id="588" r:id="rId19"/>
    <p:sldId id="589" r:id="rId20"/>
    <p:sldId id="594" r:id="rId21"/>
    <p:sldId id="582"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Options" id="{C9DB2FA4-B327-F746-BBAC-AABAF3CD7FE7}">
          <p14:sldIdLst>
            <p14:sldId id="576"/>
          </p14:sldIdLst>
        </p14:section>
        <p14:section name="Presentation Deck" id="{D3C79398-27A5-B447-902C-FAE58BDE38E6}">
          <p14:sldIdLst>
            <p14:sldId id="577"/>
            <p14:sldId id="578"/>
            <p14:sldId id="607"/>
            <p14:sldId id="608"/>
            <p14:sldId id="579"/>
            <p14:sldId id="580"/>
            <p14:sldId id="581"/>
            <p14:sldId id="598"/>
            <p14:sldId id="597"/>
            <p14:sldId id="610"/>
            <p14:sldId id="611"/>
            <p14:sldId id="605"/>
            <p14:sldId id="588"/>
            <p14:sldId id="589"/>
            <p14:sldId id="594"/>
            <p14:sldId id="582"/>
            <p14:sldId id="300"/>
          </p14:sldIdLst>
        </p14:section>
      </p14:sectionLst>
    </p:ext>
    <p:ext uri="{EFAFB233-063F-42B5-8137-9DF3F51BA10A}">
      <p15:sldGuideLst xmlns:p15="http://schemas.microsoft.com/office/powerpoint/2012/main">
        <p15:guide id="3" pos="7392" userDrawn="1">
          <p15:clr>
            <a:srgbClr val="A4A3A4"/>
          </p15:clr>
        </p15:guide>
        <p15:guide id="8" orient="horz" pos="1008" userDrawn="1">
          <p15:clr>
            <a:srgbClr val="A4A3A4"/>
          </p15:clr>
        </p15:guide>
        <p15:guide id="9" orient="horz" pos="459" userDrawn="1">
          <p15:clr>
            <a:srgbClr val="A4A3A4"/>
          </p15:clr>
        </p15:guide>
        <p15:guide id="10" orient="horz" pos="4032" userDrawn="1">
          <p15:clr>
            <a:srgbClr val="A4A3A4"/>
          </p15:clr>
        </p15:guide>
        <p15:guide id="12" pos="288" userDrawn="1">
          <p15:clr>
            <a:srgbClr val="A4A3A4"/>
          </p15:clr>
        </p15:guide>
        <p15:guide id="13" orient="horz" pos="2880" userDrawn="1">
          <p15:clr>
            <a:srgbClr val="A4A3A4"/>
          </p15:clr>
        </p15:guide>
        <p15:guide id="14" orient="horz" pos="2328" userDrawn="1">
          <p15:clr>
            <a:srgbClr val="A4A3A4"/>
          </p15:clr>
        </p15:guide>
        <p15:guide id="15" pos="11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Saidi" initials="SS" lastIdx="2" clrIdx="0">
    <p:extLst>
      <p:ext uri="{19B8F6BF-5375-455C-9EA6-DF929625EA0E}">
        <p15:presenceInfo xmlns:p15="http://schemas.microsoft.com/office/powerpoint/2012/main" userId="S::sara.saidi@ahpcare.com::7abeae72-38f7-4cf5-b28a-e41f27648b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9"/>
    <a:srgbClr val="407EC9"/>
    <a:srgbClr val="021454"/>
    <a:srgbClr val="141B4D"/>
    <a:srgbClr val="5B5C5B"/>
    <a:srgbClr val="FFFFFF"/>
    <a:srgbClr val="F7F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54" y="270"/>
      </p:cViewPr>
      <p:guideLst>
        <p:guide pos="7392"/>
        <p:guide orient="horz" pos="1008"/>
        <p:guide orient="horz" pos="459"/>
        <p:guide orient="horz" pos="4032"/>
        <p:guide pos="288"/>
        <p:guide orient="horz" pos="2880"/>
        <p:guide orient="horz" pos="2328"/>
        <p:guide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22602A-0562-4382-9D85-D4DC6E3E2A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EF9A29-4892-4362-9482-7309C34587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26372-B9B8-473C-85AE-26F96D6BEDBC}" type="datetimeFigureOut">
              <a:rPr lang="en-US" smtClean="0"/>
              <a:t>5/10/2024</a:t>
            </a:fld>
            <a:endParaRPr lang="en-US"/>
          </a:p>
        </p:txBody>
      </p:sp>
      <p:sp>
        <p:nvSpPr>
          <p:cNvPr id="4" name="Footer Placeholder 3">
            <a:extLst>
              <a:ext uri="{FF2B5EF4-FFF2-40B4-BE49-F238E27FC236}">
                <a16:creationId xmlns:a16="http://schemas.microsoft.com/office/drawing/2014/main" id="{7B80C7A9-428E-4CC6-AACF-5C43BA263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740B6C-F548-473A-B51D-F14B2D65F1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2C5BE-7935-4DE3-B645-2C501F74AB6D}" type="slidenum">
              <a:rPr lang="en-US" smtClean="0"/>
              <a:t>‹#›</a:t>
            </a:fld>
            <a:endParaRPr lang="en-US"/>
          </a:p>
        </p:txBody>
      </p:sp>
    </p:spTree>
    <p:extLst>
      <p:ext uri="{BB962C8B-B14F-4D97-AF65-F5344CB8AC3E}">
        <p14:creationId xmlns:p14="http://schemas.microsoft.com/office/powerpoint/2010/main" val="111709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C0061-0E7E-4B1B-AE72-5E3691692199}"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B8F85-0215-46D4-91EF-17E9AA1BC490}" type="slidenum">
              <a:rPr lang="en-US" smtClean="0"/>
              <a:t>‹#›</a:t>
            </a:fld>
            <a:endParaRPr lang="en-US"/>
          </a:p>
        </p:txBody>
      </p:sp>
    </p:spTree>
    <p:extLst>
      <p:ext uri="{BB962C8B-B14F-4D97-AF65-F5344CB8AC3E}">
        <p14:creationId xmlns:p14="http://schemas.microsoft.com/office/powerpoint/2010/main" val="424000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2</a:t>
            </a:fld>
            <a:endParaRPr lang="en-US"/>
          </a:p>
        </p:txBody>
      </p:sp>
    </p:spTree>
    <p:extLst>
      <p:ext uri="{BB962C8B-B14F-4D97-AF65-F5344CB8AC3E}">
        <p14:creationId xmlns:p14="http://schemas.microsoft.com/office/powerpoint/2010/main" val="173842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17</a:t>
            </a:fld>
            <a:endParaRPr lang="en-US"/>
          </a:p>
        </p:txBody>
      </p:sp>
    </p:spTree>
    <p:extLst>
      <p:ext uri="{BB962C8B-B14F-4D97-AF65-F5344CB8AC3E}">
        <p14:creationId xmlns:p14="http://schemas.microsoft.com/office/powerpoint/2010/main" val="211679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18</a:t>
            </a:fld>
            <a:endParaRPr lang="en-US"/>
          </a:p>
        </p:txBody>
      </p:sp>
    </p:spTree>
    <p:extLst>
      <p:ext uri="{BB962C8B-B14F-4D97-AF65-F5344CB8AC3E}">
        <p14:creationId xmlns:p14="http://schemas.microsoft.com/office/powerpoint/2010/main" val="281598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6</a:t>
            </a:fld>
            <a:endParaRPr lang="en-US"/>
          </a:p>
        </p:txBody>
      </p:sp>
    </p:spTree>
    <p:extLst>
      <p:ext uri="{BB962C8B-B14F-4D97-AF65-F5344CB8AC3E}">
        <p14:creationId xmlns:p14="http://schemas.microsoft.com/office/powerpoint/2010/main" val="316683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7</a:t>
            </a:fld>
            <a:endParaRPr lang="en-US"/>
          </a:p>
        </p:txBody>
      </p:sp>
    </p:spTree>
    <p:extLst>
      <p:ext uri="{BB962C8B-B14F-4D97-AF65-F5344CB8AC3E}">
        <p14:creationId xmlns:p14="http://schemas.microsoft.com/office/powerpoint/2010/main" val="63010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8</a:t>
            </a:fld>
            <a:endParaRPr lang="en-US"/>
          </a:p>
        </p:txBody>
      </p:sp>
    </p:spTree>
    <p:extLst>
      <p:ext uri="{BB962C8B-B14F-4D97-AF65-F5344CB8AC3E}">
        <p14:creationId xmlns:p14="http://schemas.microsoft.com/office/powerpoint/2010/main" val="336242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9</a:t>
            </a:fld>
            <a:endParaRPr lang="en-US"/>
          </a:p>
        </p:txBody>
      </p:sp>
    </p:spTree>
    <p:extLst>
      <p:ext uri="{BB962C8B-B14F-4D97-AF65-F5344CB8AC3E}">
        <p14:creationId xmlns:p14="http://schemas.microsoft.com/office/powerpoint/2010/main" val="405962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10</a:t>
            </a:fld>
            <a:endParaRPr lang="en-US"/>
          </a:p>
        </p:txBody>
      </p:sp>
    </p:spTree>
    <p:extLst>
      <p:ext uri="{BB962C8B-B14F-4D97-AF65-F5344CB8AC3E}">
        <p14:creationId xmlns:p14="http://schemas.microsoft.com/office/powerpoint/2010/main" val="299769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11</a:t>
            </a:fld>
            <a:endParaRPr lang="en-US"/>
          </a:p>
        </p:txBody>
      </p:sp>
    </p:spTree>
    <p:extLst>
      <p:ext uri="{BB962C8B-B14F-4D97-AF65-F5344CB8AC3E}">
        <p14:creationId xmlns:p14="http://schemas.microsoft.com/office/powerpoint/2010/main" val="96396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13</a:t>
            </a:fld>
            <a:endParaRPr lang="en-US"/>
          </a:p>
        </p:txBody>
      </p:sp>
    </p:spTree>
    <p:extLst>
      <p:ext uri="{BB962C8B-B14F-4D97-AF65-F5344CB8AC3E}">
        <p14:creationId xmlns:p14="http://schemas.microsoft.com/office/powerpoint/2010/main" val="2140379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15</a:t>
            </a:fld>
            <a:endParaRPr lang="en-US"/>
          </a:p>
        </p:txBody>
      </p:sp>
    </p:spTree>
    <p:extLst>
      <p:ext uri="{BB962C8B-B14F-4D97-AF65-F5344CB8AC3E}">
        <p14:creationId xmlns:p14="http://schemas.microsoft.com/office/powerpoint/2010/main" val="108344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Placeholder 13">
            <a:extLst>
              <a:ext uri="{FF2B5EF4-FFF2-40B4-BE49-F238E27FC236}">
                <a16:creationId xmlns:a16="http://schemas.microsoft.com/office/drawing/2014/main" id="{FBFB810E-CFB6-EF4E-84EC-B4B7FB5850A1}"/>
              </a:ext>
            </a:extLst>
          </p:cNvPr>
          <p:cNvSpPr>
            <a:spLocks noGrp="1"/>
          </p:cNvSpPr>
          <p:nvPr>
            <p:ph type="title" hasCustomPrompt="1"/>
          </p:nvPr>
        </p:nvSpPr>
        <p:spPr>
          <a:xfrm>
            <a:off x="1012593" y="4470967"/>
            <a:ext cx="10477252" cy="1325563"/>
          </a:xfrm>
          <a:prstGeom prst="rect">
            <a:avLst/>
          </a:prstGeom>
        </p:spPr>
        <p:txBody>
          <a:bodyPr vert="horz" lIns="91440" tIns="45720" rIns="91440" bIns="45720" rtlCol="0" anchor="ctr">
            <a:normAutofit/>
          </a:bodyPr>
          <a:lstStyle/>
          <a:p>
            <a:r>
              <a:rPr lang="en-US"/>
              <a:t>(School Name Here)</a:t>
            </a:r>
          </a:p>
        </p:txBody>
      </p:sp>
    </p:spTree>
    <p:extLst>
      <p:ext uri="{BB962C8B-B14F-4D97-AF65-F5344CB8AC3E}">
        <p14:creationId xmlns:p14="http://schemas.microsoft.com/office/powerpoint/2010/main" val="2494611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7CBB7F4-8FBE-AD4D-AE35-238B19A198E4}"/>
              </a:ext>
            </a:extLst>
          </p:cNvPr>
          <p:cNvSpPr>
            <a:spLocks noGrp="1"/>
          </p:cNvSpPr>
          <p:nvPr>
            <p:ph idx="1"/>
          </p:nvPr>
        </p:nvSpPr>
        <p:spPr>
          <a:xfrm>
            <a:off x="731520" y="1397001"/>
            <a:ext cx="11098530" cy="4309970"/>
          </a:xfrm>
          <a:prstGeom prst="rect">
            <a:avLst/>
          </a:prstGeom>
        </p:spPr>
        <p:txBody>
          <a:bodyPr/>
          <a:lstStyle>
            <a:lvl1pPr>
              <a:defRPr>
                <a:solidFill>
                  <a:schemeClr val="bg2">
                    <a:lumMod val="25000"/>
                  </a:schemeClr>
                </a:solidFill>
                <a:latin typeface="Franklin Gothic Book" panose="020B0503020102020204" pitchFamily="34" charset="0"/>
              </a:defRPr>
            </a:lvl1pPr>
            <a:lvl2pPr>
              <a:defRPr>
                <a:solidFill>
                  <a:schemeClr val="bg2">
                    <a:lumMod val="25000"/>
                  </a:schemeClr>
                </a:solidFill>
                <a:latin typeface="Franklin Gothic Book" panose="020B0503020102020204" pitchFamily="34" charset="0"/>
              </a:defRPr>
            </a:lvl2pPr>
            <a:lvl3pPr>
              <a:defRPr>
                <a:solidFill>
                  <a:schemeClr val="bg2">
                    <a:lumMod val="25000"/>
                  </a:schemeClr>
                </a:solidFill>
                <a:latin typeface="Franklin Gothic Book" panose="020B0503020102020204" pitchFamily="34" charset="0"/>
              </a:defRPr>
            </a:lvl3pPr>
            <a:lvl4pPr>
              <a:defRPr>
                <a:solidFill>
                  <a:schemeClr val="bg2">
                    <a:lumMod val="25000"/>
                  </a:schemeClr>
                </a:solidFill>
                <a:latin typeface="Franklin Gothic Book" panose="020B0503020102020204" pitchFamily="34" charset="0"/>
              </a:defRPr>
            </a:lvl4pPr>
            <a:lvl5pPr>
              <a:defRPr>
                <a:solidFill>
                  <a:schemeClr val="bg2">
                    <a:lumMod val="25000"/>
                  </a:schemeClr>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E90DECEE-110E-0C48-876D-6B8FC68DA9DD}"/>
              </a:ext>
            </a:extLst>
          </p:cNvPr>
          <p:cNvSpPr>
            <a:spLocks noGrp="1"/>
          </p:cNvSpPr>
          <p:nvPr>
            <p:ph type="title"/>
          </p:nvPr>
        </p:nvSpPr>
        <p:spPr>
          <a:xfrm>
            <a:off x="731520" y="127000"/>
            <a:ext cx="11098530" cy="1132775"/>
          </a:xfrm>
          <a:prstGeom prst="rect">
            <a:avLst/>
          </a:prstGeom>
        </p:spPr>
        <p:txBody>
          <a:bodyPr anchor="ctr">
            <a:noAutofit/>
          </a:bodyPr>
          <a:lstStyle>
            <a:lvl1pPr>
              <a:defRPr sz="3000">
                <a:solidFill>
                  <a:srgbClr val="141B4D"/>
                </a:solidFill>
                <a:latin typeface="Franklin Gothic Medium" panose="020B060302010202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8139F45A-6E5C-4546-B955-8F6C5605CDCB}"/>
              </a:ext>
            </a:extLst>
          </p:cNvPr>
          <p:cNvSpPr>
            <a:spLocks noGrp="1"/>
          </p:cNvSpPr>
          <p:nvPr>
            <p:ph type="sldNum" sz="quarter" idx="4"/>
          </p:nvPr>
        </p:nvSpPr>
        <p:spPr>
          <a:xfrm>
            <a:off x="11640718" y="6410584"/>
            <a:ext cx="551282" cy="365125"/>
          </a:xfrm>
          <a:prstGeom prst="rect">
            <a:avLst/>
          </a:prstGeom>
        </p:spPr>
        <p:txBody>
          <a:bodyPr anchor="ctr"/>
          <a:lstStyle>
            <a:lvl1pPr algn="ctr">
              <a:defRPr sz="800">
                <a:solidFill>
                  <a:schemeClr val="bg1"/>
                </a:solidFill>
              </a:defRPr>
            </a:lvl1pPr>
          </a:lstStyle>
          <a:p>
            <a:fld id="{74287E1E-B9DB-BD42-8873-4D53508C924C}" type="slidenum">
              <a:rPr lang="en-US" smtClean="0"/>
              <a:pPr/>
              <a:t>‹#›</a:t>
            </a:fld>
            <a:endParaRPr lang="en-US"/>
          </a:p>
        </p:txBody>
      </p:sp>
    </p:spTree>
    <p:extLst>
      <p:ext uri="{BB962C8B-B14F-4D97-AF65-F5344CB8AC3E}">
        <p14:creationId xmlns:p14="http://schemas.microsoft.com/office/powerpoint/2010/main" val="927177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E0C26-374B-A647-9EC4-389607F74C97}"/>
              </a:ext>
            </a:extLst>
          </p:cNvPr>
          <p:cNvSpPr/>
          <p:nvPr userDrawn="1"/>
        </p:nvSpPr>
        <p:spPr>
          <a:xfrm>
            <a:off x="0" y="6311589"/>
            <a:ext cx="12192000" cy="548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A57C237-D344-C949-ABB7-688F08C27145}"/>
              </a:ext>
            </a:extLst>
          </p:cNvPr>
          <p:cNvSpPr/>
          <p:nvPr userDrawn="1"/>
        </p:nvSpPr>
        <p:spPr>
          <a:xfrm>
            <a:off x="0" y="6310620"/>
            <a:ext cx="12192000" cy="5473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BF8D7089-A739-9348-AEEF-20D4A95B5741}"/>
              </a:ext>
            </a:extLst>
          </p:cNvPr>
          <p:cNvSpPr>
            <a:spLocks noGrp="1"/>
          </p:cNvSpPr>
          <p:nvPr>
            <p:ph type="sldNum" sz="quarter" idx="4"/>
          </p:nvPr>
        </p:nvSpPr>
        <p:spPr>
          <a:xfrm>
            <a:off x="11640718" y="6410584"/>
            <a:ext cx="551282" cy="365125"/>
          </a:xfrm>
          <a:prstGeom prst="rect">
            <a:avLst/>
          </a:prstGeom>
        </p:spPr>
        <p:txBody>
          <a:bodyPr anchor="ctr"/>
          <a:lstStyle>
            <a:lvl1pPr algn="ctr">
              <a:defRPr sz="800">
                <a:solidFill>
                  <a:schemeClr val="bg1"/>
                </a:solidFill>
              </a:defRPr>
            </a:lvl1pPr>
          </a:lstStyle>
          <a:p>
            <a:fld id="{74287E1E-B9DB-BD42-8873-4D53508C924C}" type="slidenum">
              <a:rPr lang="en-US" smtClean="0"/>
              <a:pPr/>
              <a:t>‹#›</a:t>
            </a:fld>
            <a:endParaRPr lang="en-US"/>
          </a:p>
        </p:txBody>
      </p:sp>
      <p:sp>
        <p:nvSpPr>
          <p:cNvPr id="6" name="Footer Placeholder 4">
            <a:extLst>
              <a:ext uri="{FF2B5EF4-FFF2-40B4-BE49-F238E27FC236}">
                <a16:creationId xmlns:a16="http://schemas.microsoft.com/office/drawing/2014/main" id="{B6607F7B-02CC-C44A-960F-3AFE93B74C00}"/>
              </a:ext>
            </a:extLst>
          </p:cNvPr>
          <p:cNvSpPr txBox="1">
            <a:spLocks/>
          </p:cNvSpPr>
          <p:nvPr userDrawn="1"/>
        </p:nvSpPr>
        <p:spPr>
          <a:xfrm>
            <a:off x="7641384" y="6410584"/>
            <a:ext cx="3999334" cy="365125"/>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 2021 Academic HealthPlans, Inc. Proprietary &amp; Confidential</a:t>
            </a:r>
          </a:p>
        </p:txBody>
      </p:sp>
    </p:spTree>
    <p:extLst>
      <p:ext uri="{BB962C8B-B14F-4D97-AF65-F5344CB8AC3E}">
        <p14:creationId xmlns:p14="http://schemas.microsoft.com/office/powerpoint/2010/main" val="204214894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100000"/>
        </a:lnSpc>
        <a:spcBef>
          <a:spcPct val="0"/>
        </a:spcBef>
        <a:buNone/>
        <a:defRPr sz="5000" b="0" i="0" kern="1200">
          <a:solidFill>
            <a:schemeClr val="accent1"/>
          </a:solidFill>
          <a:latin typeface="Adelle" panose="0200050306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pos="7392" userDrawn="1">
          <p15:clr>
            <a:srgbClr val="F26B43"/>
          </p15:clr>
        </p15:guide>
        <p15:guide id="3" orient="horz" pos="384" userDrawn="1">
          <p15:clr>
            <a:srgbClr val="F26B43"/>
          </p15:clr>
        </p15:guide>
        <p15:guide id="4" orient="horz" pos="4032" userDrawn="1">
          <p15:clr>
            <a:srgbClr val="F26B43"/>
          </p15:clr>
        </p15:guide>
        <p15:guide id="5" pos="2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75D33B-B69E-8545-8DFE-734ECD378D5C}"/>
              </a:ext>
            </a:extLst>
          </p:cNvPr>
          <p:cNvPicPr>
            <a:picLocks noChangeAspect="1"/>
          </p:cNvPicPr>
          <p:nvPr/>
        </p:nvPicPr>
        <p:blipFill rotWithShape="1">
          <a:blip r:embed="rId2"/>
          <a:srcRect l="21059" t="-164" r="9303" b="164"/>
          <a:stretch/>
        </p:blipFill>
        <p:spPr>
          <a:xfrm>
            <a:off x="5040087" y="0"/>
            <a:ext cx="7151913" cy="6846796"/>
          </a:xfrm>
          <a:prstGeom prst="rect">
            <a:avLst/>
          </a:prstGeom>
        </p:spPr>
      </p:pic>
      <p:sp>
        <p:nvSpPr>
          <p:cNvPr id="8" name="Rectangle 7">
            <a:extLst>
              <a:ext uri="{FF2B5EF4-FFF2-40B4-BE49-F238E27FC236}">
                <a16:creationId xmlns:a16="http://schemas.microsoft.com/office/drawing/2014/main" id="{27546E9C-018F-E04F-A9FF-76710282E433}"/>
              </a:ext>
            </a:extLst>
          </p:cNvPr>
          <p:cNvSpPr/>
          <p:nvPr/>
        </p:nvSpPr>
        <p:spPr>
          <a:xfrm>
            <a:off x="0" y="8878"/>
            <a:ext cx="5040087" cy="6846796"/>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3">
            <a:extLst>
              <a:ext uri="{FF2B5EF4-FFF2-40B4-BE49-F238E27FC236}">
                <a16:creationId xmlns:a16="http://schemas.microsoft.com/office/drawing/2014/main" id="{F85A3052-8AC9-DD43-B71A-F9DF416D415E}"/>
              </a:ext>
            </a:extLst>
          </p:cNvPr>
          <p:cNvSpPr txBox="1">
            <a:spLocks/>
          </p:cNvSpPr>
          <p:nvPr/>
        </p:nvSpPr>
        <p:spPr>
          <a:xfrm>
            <a:off x="-1" y="1402671"/>
            <a:ext cx="5040087" cy="1345461"/>
          </a:xfrm>
          <a:prstGeom prst="rect">
            <a:avLst/>
          </a:prstGeom>
        </p:spPr>
        <p:txBody>
          <a:bodyPr/>
          <a:lstStyle>
            <a:lvl1pPr algn="l" defTabSz="914400" rtl="0" eaLnBrk="1" latinLnBrk="0" hangingPunct="1">
              <a:lnSpc>
                <a:spcPct val="90000"/>
              </a:lnSpc>
              <a:spcBef>
                <a:spcPct val="0"/>
              </a:spcBef>
              <a:buNone/>
              <a:defRPr sz="3500" kern="1200">
                <a:solidFill>
                  <a:schemeClr val="bg1"/>
                </a:solidFill>
                <a:latin typeface="Franklin Gothic Medium" panose="020B0603020102020204" pitchFamily="34" charset="0"/>
                <a:ea typeface="+mj-ea"/>
                <a:cs typeface="+mj-cs"/>
              </a:defRPr>
            </a:lvl1pPr>
          </a:lstStyle>
          <a:p>
            <a:pPr algn="ctr"/>
            <a:r>
              <a:rPr lang="en-US" sz="4800" dirty="0"/>
              <a:t>Southern Illinois University Edwardsville</a:t>
            </a:r>
            <a:br>
              <a:rPr lang="en-US" sz="4800" dirty="0">
                <a:solidFill>
                  <a:schemeClr val="tx1"/>
                </a:solidFill>
                <a:highlight>
                  <a:srgbClr val="FFFF00"/>
                </a:highlight>
              </a:rPr>
            </a:br>
            <a:r>
              <a:rPr lang="en-US" sz="5500" dirty="0">
                <a:solidFill>
                  <a:schemeClr val="tx1"/>
                </a:solidFill>
                <a:highlight>
                  <a:srgbClr val="FFFF00"/>
                </a:highlight>
              </a:rPr>
              <a:t> </a:t>
            </a:r>
            <a:br>
              <a:rPr lang="en-US" sz="5500" dirty="0">
                <a:solidFill>
                  <a:schemeClr val="tx1"/>
                </a:solidFill>
              </a:rPr>
            </a:br>
            <a:r>
              <a:rPr lang="en-US" sz="4400" dirty="0"/>
              <a:t>Student Health Insurance Plan</a:t>
            </a:r>
            <a:endParaRPr lang="en-US" sz="5500" dirty="0"/>
          </a:p>
        </p:txBody>
      </p:sp>
    </p:spTree>
    <p:extLst>
      <p:ext uri="{BB962C8B-B14F-4D97-AF65-F5344CB8AC3E}">
        <p14:creationId xmlns:p14="http://schemas.microsoft.com/office/powerpoint/2010/main" val="28641363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9EF53A-F037-0D4B-9156-A9F57E676B1D}"/>
              </a:ext>
            </a:extLst>
          </p:cNvPr>
          <p:cNvPicPr>
            <a:picLocks noChangeAspect="1"/>
          </p:cNvPicPr>
          <p:nvPr/>
        </p:nvPicPr>
        <p:blipFill>
          <a:blip r:embed="rId3"/>
          <a:srcRect l="12099" r="12099"/>
          <a:stretch/>
        </p:blipFill>
        <p:spPr>
          <a:xfrm>
            <a:off x="4365171" y="0"/>
            <a:ext cx="7826829" cy="6883648"/>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917100" cy="6883645"/>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714F25-AF7F-B136-4B5D-2F9FAA4F173A}"/>
              </a:ext>
            </a:extLst>
          </p:cNvPr>
          <p:cNvSpPr/>
          <p:nvPr/>
        </p:nvSpPr>
        <p:spPr>
          <a:xfrm>
            <a:off x="0" y="0"/>
            <a:ext cx="4917100" cy="797584"/>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72314" y="1498298"/>
            <a:ext cx="4465468" cy="1558869"/>
          </a:xfrm>
          <a:prstGeom prst="rect">
            <a:avLst/>
          </a:prstGeom>
          <a:noFill/>
        </p:spPr>
        <p:txBody>
          <a:bodyPr/>
          <a:lstStyle/>
          <a:p>
            <a:pPr marL="0" indent="0">
              <a:spcAft>
                <a:spcPts val="500"/>
              </a:spcAft>
              <a:buNone/>
            </a:pPr>
            <a:r>
              <a:rPr lang="en-US" sz="2000" dirty="0">
                <a:solidFill>
                  <a:schemeClr val="bg1"/>
                </a:solidFill>
                <a:latin typeface="Franklin Gothic Book" panose="020B0503020102020204" pitchFamily="34" charset="0"/>
              </a:rPr>
              <a:t>Virtual visits 24/7 from a smart phone, computer or other mobile device.</a:t>
            </a:r>
          </a:p>
        </p:txBody>
      </p:sp>
      <p:sp>
        <p:nvSpPr>
          <p:cNvPr id="8" name="TextBox 7">
            <a:extLst>
              <a:ext uri="{FF2B5EF4-FFF2-40B4-BE49-F238E27FC236}">
                <a16:creationId xmlns:a16="http://schemas.microsoft.com/office/drawing/2014/main" id="{3A46A40B-1C08-4621-9DEB-B1DBC38756D3}"/>
              </a:ext>
            </a:extLst>
          </p:cNvPr>
          <p:cNvSpPr txBox="1"/>
          <p:nvPr/>
        </p:nvSpPr>
        <p:spPr>
          <a:xfrm>
            <a:off x="225816" y="2277732"/>
            <a:ext cx="4465468" cy="3631763"/>
          </a:xfrm>
          <a:prstGeom prst="rect">
            <a:avLst/>
          </a:prstGeom>
          <a:noFill/>
          <a:ln>
            <a:solidFill>
              <a:schemeClr val="accent2"/>
            </a:solidFill>
          </a:ln>
        </p:spPr>
        <p:txBody>
          <a:bodyPr wrap="square">
            <a:spAutoFit/>
          </a:bodyPr>
          <a:lstStyle/>
          <a:p>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Urgent care, psychiatry, therapy, and nutrition services </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Immediate access to urgent care</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Easy to schedule behavioral health visits</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$0 copay</a:t>
            </a:r>
          </a:p>
          <a:p>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r>
              <a:rPr lang="en-US" dirty="0">
                <a:solidFill>
                  <a:schemeClr val="bg1"/>
                </a:solidFill>
                <a:latin typeface="Franklin Gothic Book" panose="020B0503020102020204" pitchFamily="34" charset="0"/>
              </a:rPr>
              <a:t>Visit </a:t>
            </a:r>
            <a:r>
              <a:rPr lang="en-US" dirty="0">
                <a:solidFill>
                  <a:schemeClr val="bg1"/>
                </a:solidFill>
                <a:latin typeface="Franklin Gothic Medium" panose="020B0603020102020204" pitchFamily="34" charset="0"/>
              </a:rPr>
              <a:t>academiclivecare.com </a:t>
            </a:r>
            <a:r>
              <a:rPr lang="en-US" dirty="0">
                <a:solidFill>
                  <a:schemeClr val="bg1"/>
                </a:solidFill>
                <a:latin typeface="Franklin Gothic Book" panose="020B0503020102020204" pitchFamily="34" charset="0"/>
              </a:rPr>
              <a:t>to get started.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p:txBody>
      </p:sp>
      <p:sp>
        <p:nvSpPr>
          <p:cNvPr id="4" name="Text Placeholder 1">
            <a:extLst>
              <a:ext uri="{FF2B5EF4-FFF2-40B4-BE49-F238E27FC236}">
                <a16:creationId xmlns:a16="http://schemas.microsoft.com/office/drawing/2014/main" id="{66C0E0D5-37DB-DAEA-8B20-0AEF2F86AEE6}"/>
              </a:ext>
            </a:extLst>
          </p:cNvPr>
          <p:cNvSpPr txBox="1">
            <a:spLocks/>
          </p:cNvSpPr>
          <p:nvPr/>
        </p:nvSpPr>
        <p:spPr>
          <a:xfrm>
            <a:off x="225816" y="125418"/>
            <a:ext cx="7995493" cy="70919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Font typeface="Arial" panose="020B0604020202020204" pitchFamily="34" charset="0"/>
              <a:buNone/>
            </a:pPr>
            <a:r>
              <a:rPr lang="en-US" sz="3200" dirty="0">
                <a:solidFill>
                  <a:schemeClr val="bg1"/>
                </a:solidFill>
                <a:latin typeface="Franklin Gothic Medium" panose="020B0603020102020204" pitchFamily="34" charset="0"/>
              </a:rPr>
              <a:t>AcademicLiveCare (ALC)</a:t>
            </a:r>
          </a:p>
        </p:txBody>
      </p:sp>
    </p:spTree>
    <p:extLst>
      <p:ext uri="{BB962C8B-B14F-4D97-AF65-F5344CB8AC3E}">
        <p14:creationId xmlns:p14="http://schemas.microsoft.com/office/powerpoint/2010/main" val="286035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9EF53A-F037-0D4B-9156-A9F57E676B1D}"/>
              </a:ext>
            </a:extLst>
          </p:cNvPr>
          <p:cNvPicPr>
            <a:picLocks noChangeAspect="1"/>
          </p:cNvPicPr>
          <p:nvPr/>
        </p:nvPicPr>
        <p:blipFill>
          <a:blip r:embed="rId3"/>
          <a:srcRect l="12099" r="12099"/>
          <a:stretch/>
        </p:blipFill>
        <p:spPr>
          <a:xfrm>
            <a:off x="4917100" y="1"/>
            <a:ext cx="7274900" cy="6883648"/>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863598" cy="6883645"/>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714F25-AF7F-B136-4B5D-2F9FAA4F173A}"/>
              </a:ext>
            </a:extLst>
          </p:cNvPr>
          <p:cNvSpPr/>
          <p:nvPr/>
        </p:nvSpPr>
        <p:spPr>
          <a:xfrm>
            <a:off x="0" y="0"/>
            <a:ext cx="4917100" cy="797584"/>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72314" y="1864310"/>
            <a:ext cx="4465468" cy="4687409"/>
          </a:xfrm>
          <a:prstGeom prst="rect">
            <a:avLst/>
          </a:prstGeom>
          <a:noFill/>
        </p:spPr>
        <p:txBody>
          <a:bodyPr/>
          <a:lstStyle/>
          <a:p>
            <a:pPr marL="0" indent="0">
              <a:buNone/>
            </a:pPr>
            <a:endParaRPr lang="en-US" dirty="0"/>
          </a:p>
          <a:p>
            <a:r>
              <a:rPr lang="en-US" sz="1800" b="1" dirty="0">
                <a:solidFill>
                  <a:schemeClr val="bg1"/>
                </a:solidFill>
                <a:latin typeface="Franklin Gothic Book" panose="020B0503020102020204" pitchFamily="34" charset="0"/>
              </a:rPr>
              <a:t>Free with AVC</a:t>
            </a: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r>
              <a:rPr lang="en-US" sz="1800" dirty="0">
                <a:solidFill>
                  <a:schemeClr val="bg1"/>
                </a:solidFill>
                <a:latin typeface="Franklin Gothic Book" panose="020B0503020102020204" pitchFamily="34" charset="0"/>
              </a:rPr>
              <a:t>On average, save $150 in out-of-pocket costs. No hidden fees, no copays. </a:t>
            </a:r>
          </a:p>
          <a:p>
            <a:r>
              <a:rPr lang="en-US" sz="1800" dirty="0">
                <a:solidFill>
                  <a:schemeClr val="bg1"/>
                </a:solidFill>
                <a:latin typeface="Franklin Gothic Book" panose="020B0503020102020204" pitchFamily="34" charset="0"/>
              </a:rPr>
              <a:t>Virtual and home try-on kits make checking frames out easy. </a:t>
            </a:r>
          </a:p>
          <a:p>
            <a:endParaRPr lang="en-US" sz="1600" dirty="0">
              <a:solidFill>
                <a:schemeClr val="bg1"/>
              </a:solidFill>
            </a:endParaRPr>
          </a:p>
          <a:p>
            <a:endParaRPr lang="en-US" sz="1600" dirty="0">
              <a:solidFill>
                <a:schemeClr val="bg1"/>
              </a:solidFill>
            </a:endParaRPr>
          </a:p>
          <a:p>
            <a:pPr marL="0" indent="0">
              <a:buNone/>
            </a:pPr>
            <a:endParaRPr lang="en-US" sz="2000" dirty="0">
              <a:solidFill>
                <a:schemeClr val="bg1"/>
              </a:solidFill>
              <a:latin typeface="Franklin Gothic Book" panose="020B0503020102020204" pitchFamily="34" charset="0"/>
            </a:endParaRPr>
          </a:p>
        </p:txBody>
      </p:sp>
      <p:sp>
        <p:nvSpPr>
          <p:cNvPr id="4" name="Text Placeholder 1">
            <a:extLst>
              <a:ext uri="{FF2B5EF4-FFF2-40B4-BE49-F238E27FC236}">
                <a16:creationId xmlns:a16="http://schemas.microsoft.com/office/drawing/2014/main" id="{66C0E0D5-37DB-DAEA-8B20-0AEF2F86AEE6}"/>
              </a:ext>
            </a:extLst>
          </p:cNvPr>
          <p:cNvSpPr txBox="1">
            <a:spLocks/>
          </p:cNvSpPr>
          <p:nvPr/>
        </p:nvSpPr>
        <p:spPr>
          <a:xfrm>
            <a:off x="283092" y="88468"/>
            <a:ext cx="7995493" cy="70919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Font typeface="Arial" panose="020B0604020202020204" pitchFamily="34" charset="0"/>
              <a:buNone/>
            </a:pPr>
            <a:r>
              <a:rPr lang="en-US" dirty="0">
                <a:solidFill>
                  <a:schemeClr val="bg1"/>
                </a:solidFill>
                <a:latin typeface="Franklin Gothic Medium" panose="020B0603020102020204" pitchFamily="34" charset="0"/>
              </a:rPr>
              <a:t>Academic Vision Care (AVC)</a:t>
            </a:r>
          </a:p>
        </p:txBody>
      </p:sp>
      <p:pic>
        <p:nvPicPr>
          <p:cNvPr id="3" name="Picture 2">
            <a:extLst>
              <a:ext uri="{FF2B5EF4-FFF2-40B4-BE49-F238E27FC236}">
                <a16:creationId xmlns:a16="http://schemas.microsoft.com/office/drawing/2014/main" id="{42CB3D71-C353-4B45-B25D-8BA349284FF4}"/>
              </a:ext>
            </a:extLst>
          </p:cNvPr>
          <p:cNvPicPr>
            <a:picLocks noChangeAspect="1"/>
          </p:cNvPicPr>
          <p:nvPr/>
        </p:nvPicPr>
        <p:blipFill>
          <a:blip r:embed="rId4"/>
          <a:stretch>
            <a:fillRect/>
          </a:stretch>
        </p:blipFill>
        <p:spPr>
          <a:xfrm>
            <a:off x="4863598" y="12825"/>
            <a:ext cx="7328402" cy="6858000"/>
          </a:xfrm>
          <a:prstGeom prst="rect">
            <a:avLst/>
          </a:prstGeom>
        </p:spPr>
      </p:pic>
      <p:sp>
        <p:nvSpPr>
          <p:cNvPr id="12" name="TextBox 11">
            <a:extLst>
              <a:ext uri="{FF2B5EF4-FFF2-40B4-BE49-F238E27FC236}">
                <a16:creationId xmlns:a16="http://schemas.microsoft.com/office/drawing/2014/main" id="{95CC4C6F-CBA0-463A-92F9-F1633FDE1460}"/>
              </a:ext>
            </a:extLst>
          </p:cNvPr>
          <p:cNvSpPr txBox="1"/>
          <p:nvPr/>
        </p:nvSpPr>
        <p:spPr>
          <a:xfrm>
            <a:off x="283092" y="1118586"/>
            <a:ext cx="4271153" cy="1015663"/>
          </a:xfrm>
          <a:prstGeom prst="rect">
            <a:avLst/>
          </a:prstGeom>
          <a:noFill/>
        </p:spPr>
        <p:txBody>
          <a:bodyPr wrap="square" rtlCol="0">
            <a:spAutoFit/>
          </a:bodyPr>
          <a:lstStyle/>
          <a:p>
            <a:r>
              <a:rPr lang="en-US" sz="2000" dirty="0">
                <a:solidFill>
                  <a:schemeClr val="bg1"/>
                </a:solidFill>
                <a:latin typeface="Franklin Gothic Book" panose="020B0503020102020204" pitchFamily="34" charset="0"/>
              </a:rPr>
              <a:t>AVC Makes it easy to care for your vision needs, all while saving time and money.</a:t>
            </a:r>
          </a:p>
        </p:txBody>
      </p:sp>
      <p:pic>
        <p:nvPicPr>
          <p:cNvPr id="13" name="Picture 12">
            <a:extLst>
              <a:ext uri="{FF2B5EF4-FFF2-40B4-BE49-F238E27FC236}">
                <a16:creationId xmlns:a16="http://schemas.microsoft.com/office/drawing/2014/main" id="{824E3D10-E05F-43D7-959C-531BC8EE891F}"/>
              </a:ext>
            </a:extLst>
          </p:cNvPr>
          <p:cNvPicPr>
            <a:picLocks noChangeAspect="1"/>
          </p:cNvPicPr>
          <p:nvPr/>
        </p:nvPicPr>
        <p:blipFill>
          <a:blip r:embed="rId5"/>
          <a:stretch>
            <a:fillRect/>
          </a:stretch>
        </p:blipFill>
        <p:spPr>
          <a:xfrm>
            <a:off x="283092" y="2690666"/>
            <a:ext cx="4181885" cy="2624759"/>
          </a:xfrm>
          <a:prstGeom prst="rect">
            <a:avLst/>
          </a:prstGeom>
        </p:spPr>
      </p:pic>
    </p:spTree>
    <p:extLst>
      <p:ext uri="{BB962C8B-B14F-4D97-AF65-F5344CB8AC3E}">
        <p14:creationId xmlns:p14="http://schemas.microsoft.com/office/powerpoint/2010/main" val="2163679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Summary of AVC Benefits </a:t>
            </a:r>
          </a:p>
        </p:txBody>
      </p:sp>
      <p:pic>
        <p:nvPicPr>
          <p:cNvPr id="2" name="Picture 1">
            <a:extLst>
              <a:ext uri="{FF2B5EF4-FFF2-40B4-BE49-F238E27FC236}">
                <a16:creationId xmlns:a16="http://schemas.microsoft.com/office/drawing/2014/main" id="{954CCA09-E88F-4BAC-947E-014835981D7B}"/>
              </a:ext>
            </a:extLst>
          </p:cNvPr>
          <p:cNvPicPr>
            <a:picLocks noChangeAspect="1"/>
          </p:cNvPicPr>
          <p:nvPr/>
        </p:nvPicPr>
        <p:blipFill>
          <a:blip r:embed="rId2"/>
          <a:stretch>
            <a:fillRect/>
          </a:stretch>
        </p:blipFill>
        <p:spPr>
          <a:xfrm>
            <a:off x="306041" y="1178465"/>
            <a:ext cx="6302055" cy="673885"/>
          </a:xfrm>
          <a:prstGeom prst="rect">
            <a:avLst/>
          </a:prstGeom>
        </p:spPr>
      </p:pic>
      <p:pic>
        <p:nvPicPr>
          <p:cNvPr id="3" name="Picture 2">
            <a:extLst>
              <a:ext uri="{FF2B5EF4-FFF2-40B4-BE49-F238E27FC236}">
                <a16:creationId xmlns:a16="http://schemas.microsoft.com/office/drawing/2014/main" id="{190AF09B-BCD0-4DA8-A4F7-47E1C014E677}"/>
              </a:ext>
            </a:extLst>
          </p:cNvPr>
          <p:cNvPicPr>
            <a:picLocks noChangeAspect="1"/>
          </p:cNvPicPr>
          <p:nvPr/>
        </p:nvPicPr>
        <p:blipFill>
          <a:blip r:embed="rId3"/>
          <a:stretch>
            <a:fillRect/>
          </a:stretch>
        </p:blipFill>
        <p:spPr>
          <a:xfrm>
            <a:off x="343907" y="1959660"/>
            <a:ext cx="6302055" cy="2592280"/>
          </a:xfrm>
          <a:prstGeom prst="rect">
            <a:avLst/>
          </a:prstGeom>
        </p:spPr>
      </p:pic>
      <p:pic>
        <p:nvPicPr>
          <p:cNvPr id="6" name="Picture 5">
            <a:extLst>
              <a:ext uri="{FF2B5EF4-FFF2-40B4-BE49-F238E27FC236}">
                <a16:creationId xmlns:a16="http://schemas.microsoft.com/office/drawing/2014/main" id="{05A85799-AA05-4939-929D-967CB6C824EC}"/>
              </a:ext>
            </a:extLst>
          </p:cNvPr>
          <p:cNvPicPr>
            <a:picLocks noChangeAspect="1"/>
          </p:cNvPicPr>
          <p:nvPr/>
        </p:nvPicPr>
        <p:blipFill>
          <a:blip r:embed="rId4"/>
          <a:stretch>
            <a:fillRect/>
          </a:stretch>
        </p:blipFill>
        <p:spPr>
          <a:xfrm>
            <a:off x="6683829" y="1206349"/>
            <a:ext cx="5277862" cy="2592280"/>
          </a:xfrm>
          <a:prstGeom prst="rect">
            <a:avLst/>
          </a:prstGeom>
        </p:spPr>
      </p:pic>
      <p:pic>
        <p:nvPicPr>
          <p:cNvPr id="9" name="Picture 8">
            <a:extLst>
              <a:ext uri="{FF2B5EF4-FFF2-40B4-BE49-F238E27FC236}">
                <a16:creationId xmlns:a16="http://schemas.microsoft.com/office/drawing/2014/main" id="{04326B50-80ED-4E2B-AD37-46EA55690AB5}"/>
              </a:ext>
            </a:extLst>
          </p:cNvPr>
          <p:cNvPicPr>
            <a:picLocks noChangeAspect="1"/>
          </p:cNvPicPr>
          <p:nvPr/>
        </p:nvPicPr>
        <p:blipFill>
          <a:blip r:embed="rId5"/>
          <a:stretch>
            <a:fillRect/>
          </a:stretch>
        </p:blipFill>
        <p:spPr>
          <a:xfrm>
            <a:off x="7903475" y="5723572"/>
            <a:ext cx="4058216" cy="400106"/>
          </a:xfrm>
          <a:prstGeom prst="rect">
            <a:avLst/>
          </a:prstGeom>
        </p:spPr>
      </p:pic>
    </p:spTree>
    <p:extLst>
      <p:ext uri="{BB962C8B-B14F-4D97-AF65-F5344CB8AC3E}">
        <p14:creationId xmlns:p14="http://schemas.microsoft.com/office/powerpoint/2010/main" val="934151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3">
            <a:extLst>
              <a:ext uri="{FF2B5EF4-FFF2-40B4-BE49-F238E27FC236}">
                <a16:creationId xmlns:a16="http://schemas.microsoft.com/office/drawing/2014/main" id="{84E9A84B-6E7B-4242-9A73-8052A4CF9678}"/>
              </a:ext>
            </a:extLst>
          </p:cNvPr>
          <p:cNvSpPr/>
          <p:nvPr/>
        </p:nvSpPr>
        <p:spPr>
          <a:xfrm>
            <a:off x="793936" y="1308369"/>
            <a:ext cx="4040105" cy="415087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0DC5F369-FAC6-C940-9A29-84D8C34DF553}"/>
              </a:ext>
            </a:extLst>
          </p:cNvPr>
          <p:cNvSpPr/>
          <p:nvPr/>
        </p:nvSpPr>
        <p:spPr>
          <a:xfrm>
            <a:off x="793936" y="1308369"/>
            <a:ext cx="4040105"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TextBox 17">
            <a:extLst>
              <a:ext uri="{FF2B5EF4-FFF2-40B4-BE49-F238E27FC236}">
                <a16:creationId xmlns:a16="http://schemas.microsoft.com/office/drawing/2014/main" id="{2B51DC2C-DEE7-CB4B-B57C-82B39F6DBECD}"/>
              </a:ext>
            </a:extLst>
          </p:cNvPr>
          <p:cNvSpPr txBox="1"/>
          <p:nvPr/>
        </p:nvSpPr>
        <p:spPr>
          <a:xfrm>
            <a:off x="1078787" y="1514146"/>
            <a:ext cx="3918662" cy="430887"/>
          </a:xfrm>
          <a:prstGeom prst="rect">
            <a:avLst/>
          </a:prstGeom>
          <a:noFill/>
        </p:spPr>
        <p:txBody>
          <a:bodyPr wrap="square">
            <a:spAutoFit/>
          </a:bodyPr>
          <a:lstStyle/>
          <a:p>
            <a:pPr lvl="0">
              <a:defRPr/>
            </a:pPr>
            <a:r>
              <a:rPr lang="en-US" sz="2200">
                <a:solidFill>
                  <a:srgbClr val="141B4D"/>
                </a:solidFill>
                <a:latin typeface="Franklin Gothic Medium" panose="020B0603020102020204" pitchFamily="34" charset="0"/>
              </a:rPr>
              <a:t>Dental Insurance</a:t>
            </a:r>
          </a:p>
        </p:txBody>
      </p:sp>
      <p:sp>
        <p:nvSpPr>
          <p:cNvPr id="11" name="TextBox 10">
            <a:extLst>
              <a:ext uri="{FF2B5EF4-FFF2-40B4-BE49-F238E27FC236}">
                <a16:creationId xmlns:a16="http://schemas.microsoft.com/office/drawing/2014/main" id="{8D1CC0D1-F008-45C4-9829-CD5A8493F5B0}"/>
              </a:ext>
            </a:extLst>
          </p:cNvPr>
          <p:cNvSpPr txBox="1"/>
          <p:nvPr/>
        </p:nvSpPr>
        <p:spPr>
          <a:xfrm>
            <a:off x="1078787" y="2350356"/>
            <a:ext cx="3405933" cy="2800767"/>
          </a:xfrm>
          <a:prstGeom prst="rect">
            <a:avLst/>
          </a:prstGeom>
          <a:noFill/>
        </p:spPr>
        <p:txBody>
          <a:bodyPr wrap="square" rtlCol="0" anchor="t">
            <a:spAutoFit/>
          </a:bodyPr>
          <a:lstStyle/>
          <a:p>
            <a:r>
              <a:rPr lang="en-US" sz="1600" dirty="0">
                <a:solidFill>
                  <a:schemeClr val="accent3"/>
                </a:solidFill>
                <a:latin typeface="Franklin Gothic Medium" panose="020B0603020102020204" pitchFamily="34" charset="0"/>
              </a:rPr>
              <a:t>Cigna Dental Plan</a:t>
            </a:r>
          </a:p>
          <a:p>
            <a:r>
              <a:rPr lang="en-US" sz="1600" dirty="0">
                <a:solidFill>
                  <a:schemeClr val="accent3"/>
                </a:solidFill>
                <a:latin typeface="Franklin Gothic Book" panose="020B0503020102020204" pitchFamily="34" charset="0"/>
              </a:rPr>
              <a:t>Dental </a:t>
            </a:r>
            <a:r>
              <a:rPr lang="en-US" sz="1600" dirty="0">
                <a:solidFill>
                  <a:srgbClr val="5B5C5B"/>
                </a:solidFill>
                <a:latin typeface="Franklin Gothic Book" panose="020B0503020102020204" pitchFamily="34" charset="0"/>
              </a:rPr>
              <a:t>coverage</a:t>
            </a:r>
            <a:r>
              <a:rPr lang="en-US" sz="1600" dirty="0">
                <a:solidFill>
                  <a:schemeClr val="accent3"/>
                </a:solidFill>
                <a:latin typeface="Franklin Gothic Book" panose="020B0503020102020204" pitchFamily="34" charset="0"/>
              </a:rPr>
              <a:t> can be added for an additional cost. </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Most medical plans will cover accidental injuries to natural teeth, but not routine examinations, fillings or braces.</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Dental for insureds under the age of 19 is often covered in medical plans.</a:t>
            </a:r>
          </a:p>
        </p:txBody>
      </p:sp>
      <p:sp>
        <p:nvSpPr>
          <p:cNvPr id="15" name="Title 3">
            <a:extLst>
              <a:ext uri="{FF2B5EF4-FFF2-40B4-BE49-F238E27FC236}">
                <a16:creationId xmlns:a16="http://schemas.microsoft.com/office/drawing/2014/main" id="{0B0ACBAD-D275-5447-8AD2-6C1AC294742C}"/>
              </a:ext>
            </a:extLst>
          </p:cNvPr>
          <p:cNvSpPr>
            <a:spLocks noGrp="1"/>
          </p:cNvSpPr>
          <p:nvPr>
            <p:ph type="title"/>
          </p:nvPr>
        </p:nvSpPr>
        <p:spPr>
          <a:xfrm>
            <a:off x="709748" y="295072"/>
            <a:ext cx="5386252" cy="911277"/>
          </a:xfrm>
        </p:spPr>
        <p:txBody>
          <a:bodyPr/>
          <a:lstStyle/>
          <a:p>
            <a:r>
              <a:rPr lang="en-US" dirty="0"/>
              <a:t>Add-On Coverage Options</a:t>
            </a:r>
          </a:p>
        </p:txBody>
      </p:sp>
      <p:pic>
        <p:nvPicPr>
          <p:cNvPr id="3" name="Picture 2" descr="A person brushing her teeth&#10;&#10;Description automatically generated">
            <a:extLst>
              <a:ext uri="{FF2B5EF4-FFF2-40B4-BE49-F238E27FC236}">
                <a16:creationId xmlns:a16="http://schemas.microsoft.com/office/drawing/2014/main" id="{F9881428-F333-CB34-F363-39A4DA8FDC54}"/>
              </a:ext>
            </a:extLst>
          </p:cNvPr>
          <p:cNvPicPr>
            <a:picLocks noChangeAspect="1"/>
          </p:cNvPicPr>
          <p:nvPr/>
        </p:nvPicPr>
        <p:blipFill>
          <a:blip r:embed="rId3"/>
          <a:stretch>
            <a:fillRect/>
          </a:stretch>
        </p:blipFill>
        <p:spPr>
          <a:xfrm>
            <a:off x="5171757" y="1308369"/>
            <a:ext cx="6226307" cy="4150871"/>
          </a:xfrm>
          <a:prstGeom prst="rect">
            <a:avLst/>
          </a:prstGeom>
        </p:spPr>
      </p:pic>
    </p:spTree>
    <p:extLst>
      <p:ext uri="{BB962C8B-B14F-4D97-AF65-F5344CB8AC3E}">
        <p14:creationId xmlns:p14="http://schemas.microsoft.com/office/powerpoint/2010/main" val="3701814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56F43A-8F98-42D4-B60C-015F66296336}"/>
              </a:ext>
            </a:extLst>
          </p:cNvPr>
          <p:cNvSpPr txBox="1"/>
          <p:nvPr/>
        </p:nvSpPr>
        <p:spPr>
          <a:xfrm>
            <a:off x="782350" y="1621311"/>
            <a:ext cx="5005889" cy="1815882"/>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As an enrolled student, you have access to Health Service providers, laboratory and our pharmacy.</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Schedule an appointment by calling (618) 650-2842</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Located in the lower level of the Student Success Center, Room 0222 (adjacent to Visitor Parking Lot B).</a:t>
            </a:r>
          </a:p>
        </p:txBody>
      </p:sp>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SIUE Health Service</a:t>
            </a:r>
          </a:p>
        </p:txBody>
      </p:sp>
      <p:pic>
        <p:nvPicPr>
          <p:cNvPr id="8" name="Picture 7">
            <a:extLst>
              <a:ext uri="{FF2B5EF4-FFF2-40B4-BE49-F238E27FC236}">
                <a16:creationId xmlns:a16="http://schemas.microsoft.com/office/drawing/2014/main" id="{1B9A566F-846D-82B2-20EE-96BCB66E9FB3}"/>
              </a:ext>
            </a:extLst>
          </p:cNvPr>
          <p:cNvPicPr>
            <a:picLocks noChangeAspect="1"/>
          </p:cNvPicPr>
          <p:nvPr/>
        </p:nvPicPr>
        <p:blipFill rotWithShape="1">
          <a:blip r:embed="rId2"/>
          <a:srcRect l="14120" r="11348"/>
          <a:stretch/>
        </p:blipFill>
        <p:spPr>
          <a:xfrm>
            <a:off x="6130454" y="1621311"/>
            <a:ext cx="5019164" cy="33671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961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23">
            <a:extLst>
              <a:ext uri="{FF2B5EF4-FFF2-40B4-BE49-F238E27FC236}">
                <a16:creationId xmlns:a16="http://schemas.microsoft.com/office/drawing/2014/main" id="{2B4C9A37-5ED1-3642-9467-37C48F79EE38}"/>
              </a:ext>
            </a:extLst>
          </p:cNvPr>
          <p:cNvSpPr/>
          <p:nvPr/>
        </p:nvSpPr>
        <p:spPr>
          <a:xfrm>
            <a:off x="3373348"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9" name="TextBox 18">
            <a:extLst>
              <a:ext uri="{FF2B5EF4-FFF2-40B4-BE49-F238E27FC236}">
                <a16:creationId xmlns:a16="http://schemas.microsoft.com/office/drawing/2014/main" id="{3A5072DF-D15A-1240-A341-3AC75C84E53C}"/>
              </a:ext>
            </a:extLst>
          </p:cNvPr>
          <p:cNvSpPr txBox="1"/>
          <p:nvPr/>
        </p:nvSpPr>
        <p:spPr>
          <a:xfrm>
            <a:off x="3530762" y="3682518"/>
            <a:ext cx="2303999" cy="830997"/>
          </a:xfrm>
          <a:prstGeom prst="rect">
            <a:avLst/>
          </a:prstGeom>
          <a:noFill/>
        </p:spPr>
        <p:txBody>
          <a:bodyPr wrap="square" rtlCol="0">
            <a:spAutoFit/>
          </a:bodyPr>
          <a:lstStyle/>
          <a:p>
            <a:r>
              <a:rPr lang="en-US" sz="1200" dirty="0">
                <a:solidFill>
                  <a:srgbClr val="5B5C5B"/>
                </a:solidFill>
                <a:latin typeface="Franklin Gothic Book" panose="020B0503020102020204" pitchFamily="34" charset="0"/>
                <a:cs typeface="Arial" panose="020B0604020202020204" pitchFamily="34" charset="0"/>
              </a:rPr>
              <a:t>24/7 urgent care services or schedule appointments for behavioral health services via desktop or mobile device.</a:t>
            </a:r>
          </a:p>
        </p:txBody>
      </p:sp>
      <p:sp>
        <p:nvSpPr>
          <p:cNvPr id="20" name="Rounded Rectangle 23">
            <a:extLst>
              <a:ext uri="{FF2B5EF4-FFF2-40B4-BE49-F238E27FC236}">
                <a16:creationId xmlns:a16="http://schemas.microsoft.com/office/drawing/2014/main" id="{16786282-1021-C14E-8A45-94A00827B58D}"/>
              </a:ext>
            </a:extLst>
          </p:cNvPr>
          <p:cNvSpPr/>
          <p:nvPr/>
        </p:nvSpPr>
        <p:spPr>
          <a:xfrm>
            <a:off x="3373348"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TextBox 20">
            <a:extLst>
              <a:ext uri="{FF2B5EF4-FFF2-40B4-BE49-F238E27FC236}">
                <a16:creationId xmlns:a16="http://schemas.microsoft.com/office/drawing/2014/main" id="{55C12710-D4A9-F041-8387-C4E7E6A9182A}"/>
              </a:ext>
            </a:extLst>
          </p:cNvPr>
          <p:cNvSpPr txBox="1"/>
          <p:nvPr/>
        </p:nvSpPr>
        <p:spPr>
          <a:xfrm>
            <a:off x="3530762" y="2846245"/>
            <a:ext cx="2303999" cy="338554"/>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Telehealth</a:t>
            </a:r>
          </a:p>
        </p:txBody>
      </p:sp>
      <p:sp>
        <p:nvSpPr>
          <p:cNvPr id="15" name="Rounded Rectangle 23">
            <a:extLst>
              <a:ext uri="{FF2B5EF4-FFF2-40B4-BE49-F238E27FC236}">
                <a16:creationId xmlns:a16="http://schemas.microsoft.com/office/drawing/2014/main" id="{086C1B64-E7B8-7646-BD70-F3C4BB9CC3C4}"/>
              </a:ext>
            </a:extLst>
          </p:cNvPr>
          <p:cNvSpPr/>
          <p:nvPr/>
        </p:nvSpPr>
        <p:spPr>
          <a:xfrm>
            <a:off x="650697"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4" name="TextBox 3">
            <a:extLst>
              <a:ext uri="{FF2B5EF4-FFF2-40B4-BE49-F238E27FC236}">
                <a16:creationId xmlns:a16="http://schemas.microsoft.com/office/drawing/2014/main" id="{4D306665-7CAA-4EC8-8092-DA394A3E9A01}"/>
              </a:ext>
            </a:extLst>
          </p:cNvPr>
          <p:cNvSpPr txBox="1"/>
          <p:nvPr/>
        </p:nvSpPr>
        <p:spPr>
          <a:xfrm>
            <a:off x="808111" y="3682518"/>
            <a:ext cx="2303999" cy="1224862"/>
          </a:xfrm>
          <a:prstGeom prst="rect">
            <a:avLst/>
          </a:prstGeom>
          <a:noFill/>
        </p:spPr>
        <p:txBody>
          <a:bodyPr wrap="square" rtlCol="0">
            <a:spAutoFit/>
          </a:bodyPr>
          <a:lstStyle/>
          <a:p>
            <a:r>
              <a:rPr lang="en-US" sz="1200" dirty="0">
                <a:solidFill>
                  <a:srgbClr val="5B5C5B"/>
                </a:solidFill>
                <a:latin typeface="Franklin Gothic Book" panose="020B0503020102020204" pitchFamily="34" charset="0"/>
                <a:ea typeface="Calibri" panose="020F0502020204030204" pitchFamily="34" charset="0"/>
                <a:cs typeface="Arial" panose="020B0604020202020204" pitchFamily="34" charset="0"/>
              </a:rPr>
              <a:t>Visit for p</a:t>
            </a:r>
            <a:r>
              <a:rPr lang="en-US" sz="1200" dirty="0">
                <a:solidFill>
                  <a:srgbClr val="5B5C5B"/>
                </a:solidFill>
                <a:effectLst/>
                <a:latin typeface="Franklin Gothic Book" panose="020B0503020102020204" pitchFamily="34" charset="0"/>
                <a:ea typeface="Calibri" panose="020F0502020204030204" pitchFamily="34" charset="0"/>
                <a:cs typeface="Arial" panose="020B0604020202020204" pitchFamily="34" charset="0"/>
              </a:rPr>
              <a:t>reventive care or treatment for routine physical or behavioral health conditions. If you have a student health center, check there first.</a:t>
            </a:r>
          </a:p>
          <a:p>
            <a:r>
              <a:rPr lang="en-US" sz="1200" b="1" dirty="0">
                <a:solidFill>
                  <a:srgbClr val="5B5C5B"/>
                </a:solidFill>
                <a:latin typeface="Franklin Gothic Book" panose="020B0503020102020204" pitchFamily="34" charset="0"/>
                <a:cs typeface="Arial" panose="020B0604020202020204" pitchFamily="34" charset="0"/>
              </a:rPr>
              <a:t> </a:t>
            </a:r>
          </a:p>
        </p:txBody>
      </p:sp>
      <p:sp>
        <p:nvSpPr>
          <p:cNvPr id="14" name="Title 3">
            <a:extLst>
              <a:ext uri="{FF2B5EF4-FFF2-40B4-BE49-F238E27FC236}">
                <a16:creationId xmlns:a16="http://schemas.microsoft.com/office/drawing/2014/main" id="{016C9E33-33EE-A44D-9034-F73A8E99C30F}"/>
              </a:ext>
            </a:extLst>
          </p:cNvPr>
          <p:cNvSpPr>
            <a:spLocks noGrp="1"/>
          </p:cNvSpPr>
          <p:nvPr>
            <p:ph type="title"/>
          </p:nvPr>
        </p:nvSpPr>
        <p:spPr>
          <a:xfrm>
            <a:off x="565910" y="514071"/>
            <a:ext cx="6328050" cy="911277"/>
          </a:xfrm>
        </p:spPr>
        <p:txBody>
          <a:bodyPr/>
          <a:lstStyle/>
          <a:p>
            <a:r>
              <a:rPr lang="en-US"/>
              <a:t>Choosing Where to Go for Care</a:t>
            </a:r>
          </a:p>
        </p:txBody>
      </p:sp>
      <p:sp>
        <p:nvSpPr>
          <p:cNvPr id="16" name="Rounded Rectangle 23">
            <a:extLst>
              <a:ext uri="{FF2B5EF4-FFF2-40B4-BE49-F238E27FC236}">
                <a16:creationId xmlns:a16="http://schemas.microsoft.com/office/drawing/2014/main" id="{C708CB3A-DC58-2E45-A98B-B99B42A236C3}"/>
              </a:ext>
            </a:extLst>
          </p:cNvPr>
          <p:cNvSpPr/>
          <p:nvPr/>
        </p:nvSpPr>
        <p:spPr>
          <a:xfrm>
            <a:off x="650697"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TextBox 16">
            <a:extLst>
              <a:ext uri="{FF2B5EF4-FFF2-40B4-BE49-F238E27FC236}">
                <a16:creationId xmlns:a16="http://schemas.microsoft.com/office/drawing/2014/main" id="{A56AE34F-8357-4448-A13E-5D3C34458B7D}"/>
              </a:ext>
            </a:extLst>
          </p:cNvPr>
          <p:cNvSpPr txBox="1"/>
          <p:nvPr/>
        </p:nvSpPr>
        <p:spPr>
          <a:xfrm>
            <a:off x="808111" y="2846245"/>
            <a:ext cx="2303999" cy="584775"/>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Student Health Center / Primary Care Physician</a:t>
            </a:r>
          </a:p>
        </p:txBody>
      </p:sp>
      <p:pic>
        <p:nvPicPr>
          <p:cNvPr id="5" name="Picture 4" descr="Icon&#10;&#10;Description automatically generated">
            <a:extLst>
              <a:ext uri="{FF2B5EF4-FFF2-40B4-BE49-F238E27FC236}">
                <a16:creationId xmlns:a16="http://schemas.microsoft.com/office/drawing/2014/main" id="{5A8757EC-0C6A-C647-83F6-ED462297AA0E}"/>
              </a:ext>
            </a:extLst>
          </p:cNvPr>
          <p:cNvPicPr>
            <a:picLocks noChangeAspect="1"/>
          </p:cNvPicPr>
          <p:nvPr/>
        </p:nvPicPr>
        <p:blipFill>
          <a:blip r:embed="rId3"/>
          <a:stretch>
            <a:fillRect/>
          </a:stretch>
        </p:blipFill>
        <p:spPr>
          <a:xfrm>
            <a:off x="808111" y="1856407"/>
            <a:ext cx="955885" cy="911277"/>
          </a:xfrm>
          <a:prstGeom prst="rect">
            <a:avLst/>
          </a:prstGeom>
        </p:spPr>
      </p:pic>
      <p:sp>
        <p:nvSpPr>
          <p:cNvPr id="22" name="Rounded Rectangle 23">
            <a:extLst>
              <a:ext uri="{FF2B5EF4-FFF2-40B4-BE49-F238E27FC236}">
                <a16:creationId xmlns:a16="http://schemas.microsoft.com/office/drawing/2014/main" id="{CA71E033-9E5A-3C43-968B-5EF1A0B0F3A7}"/>
              </a:ext>
            </a:extLst>
          </p:cNvPr>
          <p:cNvSpPr/>
          <p:nvPr/>
        </p:nvSpPr>
        <p:spPr>
          <a:xfrm>
            <a:off x="6096000"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3" name="TextBox 22">
            <a:extLst>
              <a:ext uri="{FF2B5EF4-FFF2-40B4-BE49-F238E27FC236}">
                <a16:creationId xmlns:a16="http://schemas.microsoft.com/office/drawing/2014/main" id="{8A800B4D-6150-5441-A57D-C73F4774A6C9}"/>
              </a:ext>
            </a:extLst>
          </p:cNvPr>
          <p:cNvSpPr txBox="1"/>
          <p:nvPr/>
        </p:nvSpPr>
        <p:spPr>
          <a:xfrm>
            <a:off x="6253414" y="3682518"/>
            <a:ext cx="2303999" cy="1015663"/>
          </a:xfrm>
          <a:prstGeom prst="rect">
            <a:avLst/>
          </a:prstGeom>
          <a:noFill/>
        </p:spPr>
        <p:txBody>
          <a:bodyPr wrap="square" rtlCol="0">
            <a:spAutoFit/>
          </a:bodyPr>
          <a:lstStyle/>
          <a:p>
            <a:r>
              <a:rPr lang="en-US" sz="1200">
                <a:solidFill>
                  <a:srgbClr val="5B5C5B"/>
                </a:solidFill>
                <a:latin typeface="Franklin Gothic Book" panose="020B0503020102020204" pitchFamily="34" charset="0"/>
                <a:cs typeface="Arial" panose="020B0604020202020204" pitchFamily="34" charset="0"/>
              </a:rPr>
              <a:t>Same day services that can handle a variety of medical problems that need to be treated right away but are not considered life threatening. </a:t>
            </a:r>
          </a:p>
        </p:txBody>
      </p:sp>
      <p:sp>
        <p:nvSpPr>
          <p:cNvPr id="24" name="Rounded Rectangle 23">
            <a:extLst>
              <a:ext uri="{FF2B5EF4-FFF2-40B4-BE49-F238E27FC236}">
                <a16:creationId xmlns:a16="http://schemas.microsoft.com/office/drawing/2014/main" id="{A0E199EF-5338-004C-8D37-C16BAE875AA1}"/>
              </a:ext>
            </a:extLst>
          </p:cNvPr>
          <p:cNvSpPr/>
          <p:nvPr/>
        </p:nvSpPr>
        <p:spPr>
          <a:xfrm>
            <a:off x="6096000"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5" name="TextBox 24">
            <a:extLst>
              <a:ext uri="{FF2B5EF4-FFF2-40B4-BE49-F238E27FC236}">
                <a16:creationId xmlns:a16="http://schemas.microsoft.com/office/drawing/2014/main" id="{A0A04DC9-048D-4342-A499-792423824CF6}"/>
              </a:ext>
            </a:extLst>
          </p:cNvPr>
          <p:cNvSpPr txBox="1"/>
          <p:nvPr/>
        </p:nvSpPr>
        <p:spPr>
          <a:xfrm>
            <a:off x="6253414" y="2846244"/>
            <a:ext cx="1593675" cy="582755"/>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Urgent Care Center</a:t>
            </a:r>
          </a:p>
        </p:txBody>
      </p:sp>
      <p:sp>
        <p:nvSpPr>
          <p:cNvPr id="26" name="Rounded Rectangle 23">
            <a:extLst>
              <a:ext uri="{FF2B5EF4-FFF2-40B4-BE49-F238E27FC236}">
                <a16:creationId xmlns:a16="http://schemas.microsoft.com/office/drawing/2014/main" id="{940E76A6-6781-1949-8328-A410682D9CB7}"/>
              </a:ext>
            </a:extLst>
          </p:cNvPr>
          <p:cNvSpPr/>
          <p:nvPr/>
        </p:nvSpPr>
        <p:spPr>
          <a:xfrm>
            <a:off x="8849474"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7" name="TextBox 26">
            <a:extLst>
              <a:ext uri="{FF2B5EF4-FFF2-40B4-BE49-F238E27FC236}">
                <a16:creationId xmlns:a16="http://schemas.microsoft.com/office/drawing/2014/main" id="{4AE47C1D-F7BD-B247-8BE9-1EF35B274B8A}"/>
              </a:ext>
            </a:extLst>
          </p:cNvPr>
          <p:cNvSpPr txBox="1"/>
          <p:nvPr/>
        </p:nvSpPr>
        <p:spPr>
          <a:xfrm>
            <a:off x="9006888" y="3682518"/>
            <a:ext cx="2303999" cy="1200329"/>
          </a:xfrm>
          <a:prstGeom prst="rect">
            <a:avLst/>
          </a:prstGeom>
          <a:noFill/>
        </p:spPr>
        <p:txBody>
          <a:bodyPr wrap="square" rtlCol="0">
            <a:spAutoFit/>
          </a:bodyPr>
          <a:lstStyle/>
          <a:p>
            <a:r>
              <a:rPr lang="en-US" sz="1200">
                <a:solidFill>
                  <a:srgbClr val="5B5C5B"/>
                </a:solidFill>
                <a:latin typeface="Franklin Gothic Book" panose="020B0503020102020204" pitchFamily="34" charset="0"/>
                <a:cs typeface="Arial" panose="020B0604020202020204" pitchFamily="34" charset="0"/>
              </a:rPr>
              <a:t>Only for medical conditions that are considered emergencies because they can require rapid or advanced treatments (such as surgery) that are only available in a hospital setting. </a:t>
            </a:r>
          </a:p>
        </p:txBody>
      </p:sp>
      <p:sp>
        <p:nvSpPr>
          <p:cNvPr id="28" name="Rounded Rectangle 27">
            <a:extLst>
              <a:ext uri="{FF2B5EF4-FFF2-40B4-BE49-F238E27FC236}">
                <a16:creationId xmlns:a16="http://schemas.microsoft.com/office/drawing/2014/main" id="{B1CCA22D-88E3-944C-BB1B-29B8FA35ECA2}"/>
              </a:ext>
            </a:extLst>
          </p:cNvPr>
          <p:cNvSpPr/>
          <p:nvPr/>
        </p:nvSpPr>
        <p:spPr>
          <a:xfrm>
            <a:off x="8849474"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9" name="TextBox 28">
            <a:extLst>
              <a:ext uri="{FF2B5EF4-FFF2-40B4-BE49-F238E27FC236}">
                <a16:creationId xmlns:a16="http://schemas.microsoft.com/office/drawing/2014/main" id="{14B7CEFE-FC44-C243-94EB-28EC17698F9B}"/>
              </a:ext>
            </a:extLst>
          </p:cNvPr>
          <p:cNvSpPr txBox="1"/>
          <p:nvPr/>
        </p:nvSpPr>
        <p:spPr>
          <a:xfrm>
            <a:off x="9006888" y="2846245"/>
            <a:ext cx="1603949" cy="582754"/>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Emergency Room</a:t>
            </a:r>
          </a:p>
        </p:txBody>
      </p:sp>
      <p:pic>
        <p:nvPicPr>
          <p:cNvPr id="34" name="Picture 33" descr="Icon&#10;&#10;Description automatically generated">
            <a:extLst>
              <a:ext uri="{FF2B5EF4-FFF2-40B4-BE49-F238E27FC236}">
                <a16:creationId xmlns:a16="http://schemas.microsoft.com/office/drawing/2014/main" id="{B3CE16D8-D216-3541-B7C9-113167A7DE0B}"/>
              </a:ext>
            </a:extLst>
          </p:cNvPr>
          <p:cNvPicPr>
            <a:picLocks noChangeAspect="1"/>
          </p:cNvPicPr>
          <p:nvPr/>
        </p:nvPicPr>
        <p:blipFill>
          <a:blip r:embed="rId4"/>
          <a:stretch>
            <a:fillRect/>
          </a:stretch>
        </p:blipFill>
        <p:spPr>
          <a:xfrm>
            <a:off x="3614063" y="2010266"/>
            <a:ext cx="864007" cy="630725"/>
          </a:xfrm>
          <a:prstGeom prst="rect">
            <a:avLst/>
          </a:prstGeom>
        </p:spPr>
      </p:pic>
      <p:pic>
        <p:nvPicPr>
          <p:cNvPr id="36" name="Picture 35" descr="Icon&#10;&#10;Description automatically generated">
            <a:extLst>
              <a:ext uri="{FF2B5EF4-FFF2-40B4-BE49-F238E27FC236}">
                <a16:creationId xmlns:a16="http://schemas.microsoft.com/office/drawing/2014/main" id="{B279FF63-AAEA-3C4A-BEEA-D650929E3A31}"/>
              </a:ext>
            </a:extLst>
          </p:cNvPr>
          <p:cNvPicPr>
            <a:picLocks noChangeAspect="1"/>
          </p:cNvPicPr>
          <p:nvPr/>
        </p:nvPicPr>
        <p:blipFill>
          <a:blip r:embed="rId5"/>
          <a:stretch>
            <a:fillRect/>
          </a:stretch>
        </p:blipFill>
        <p:spPr>
          <a:xfrm>
            <a:off x="9099731" y="1910870"/>
            <a:ext cx="933991" cy="797442"/>
          </a:xfrm>
          <a:prstGeom prst="rect">
            <a:avLst/>
          </a:prstGeom>
        </p:spPr>
      </p:pic>
      <p:pic>
        <p:nvPicPr>
          <p:cNvPr id="37" name="Picture 36">
            <a:extLst>
              <a:ext uri="{FF2B5EF4-FFF2-40B4-BE49-F238E27FC236}">
                <a16:creationId xmlns:a16="http://schemas.microsoft.com/office/drawing/2014/main" id="{FDCACA04-51EF-8649-98EB-8DA96B5C3DDF}"/>
              </a:ext>
            </a:extLst>
          </p:cNvPr>
          <p:cNvPicPr>
            <a:picLocks noChangeAspect="1"/>
          </p:cNvPicPr>
          <p:nvPr/>
        </p:nvPicPr>
        <p:blipFill>
          <a:blip r:embed="rId6"/>
          <a:srcRect/>
          <a:stretch/>
        </p:blipFill>
        <p:spPr>
          <a:xfrm>
            <a:off x="6253414" y="1910869"/>
            <a:ext cx="1095539" cy="935373"/>
          </a:xfrm>
          <a:prstGeom prst="rect">
            <a:avLst/>
          </a:prstGeom>
        </p:spPr>
      </p:pic>
    </p:spTree>
    <p:extLst>
      <p:ext uri="{BB962C8B-B14F-4D97-AF65-F5344CB8AC3E}">
        <p14:creationId xmlns:p14="http://schemas.microsoft.com/office/powerpoint/2010/main" val="75827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FB5E6A-CC39-4364-B9D3-1FF54B041DC2}"/>
              </a:ext>
            </a:extLst>
          </p:cNvPr>
          <p:cNvSpPr txBox="1"/>
          <p:nvPr/>
        </p:nvSpPr>
        <p:spPr>
          <a:xfrm>
            <a:off x="709747" y="1438596"/>
            <a:ext cx="6176245" cy="4278094"/>
          </a:xfrm>
          <a:prstGeom prst="rect">
            <a:avLst/>
          </a:prstGeom>
          <a:noFill/>
        </p:spPr>
        <p:txBody>
          <a:bodyPr wrap="square">
            <a:spAutoFit/>
          </a:bodyPr>
          <a:lstStyle/>
          <a:p>
            <a:r>
              <a:rPr lang="en-US" sz="1600">
                <a:solidFill>
                  <a:schemeClr val="bg2">
                    <a:lumMod val="25000"/>
                  </a:schemeClr>
                </a:solidFill>
                <a:latin typeface="Franklin Gothic Book" panose="020B0503020102020204" pitchFamily="34" charset="0"/>
              </a:rPr>
              <a:t>Visit </a:t>
            </a:r>
            <a:r>
              <a:rPr lang="en-US" sz="1600" u="sng">
                <a:solidFill>
                  <a:schemeClr val="bg2">
                    <a:lumMod val="25000"/>
                  </a:schemeClr>
                </a:solidFill>
                <a:latin typeface="Franklin Gothic Book" panose="020B0503020102020204" pitchFamily="34" charset="0"/>
              </a:rPr>
              <a:t>uhcsr.com/CreateAccount</a:t>
            </a:r>
            <a:r>
              <a:rPr lang="en-US" sz="1600">
                <a:solidFill>
                  <a:schemeClr val="bg2">
                    <a:lumMod val="25000"/>
                  </a:schemeClr>
                </a:solidFill>
                <a:latin typeface="Franklin Gothic Book" panose="020B0503020102020204" pitchFamily="34" charset="0"/>
              </a:rPr>
              <a:t> or download the UHCSR Mobile App from your preferred App Provider. Just search for UHCSR.</a:t>
            </a:r>
          </a:p>
          <a:p>
            <a:endParaRPr lang="en-US" sz="1600">
              <a:solidFill>
                <a:schemeClr val="bg2">
                  <a:lumMod val="25000"/>
                </a:schemeClr>
              </a:solidFill>
              <a:latin typeface="Franklin Gothic Book" panose="020B0503020102020204" pitchFamily="34" charset="0"/>
            </a:endParaRPr>
          </a:p>
          <a:p>
            <a:r>
              <a:rPr lang="en-US" sz="1600">
                <a:solidFill>
                  <a:schemeClr val="bg2">
                    <a:lumMod val="25000"/>
                  </a:schemeClr>
                </a:solidFill>
                <a:latin typeface="Franklin Gothic Book" panose="020B0503020102020204" pitchFamily="34" charset="0"/>
              </a:rPr>
              <a:t>Once you’ve created your </a:t>
            </a:r>
            <a:r>
              <a:rPr lang="en-US" sz="1600" i="1">
                <a:solidFill>
                  <a:schemeClr val="bg2">
                    <a:lumMod val="25000"/>
                  </a:schemeClr>
                </a:solidFill>
                <a:latin typeface="Franklin Gothic Book" panose="020B0503020102020204" pitchFamily="34" charset="0"/>
              </a:rPr>
              <a:t>My Account</a:t>
            </a:r>
            <a:r>
              <a:rPr lang="en-US" sz="1600">
                <a:solidFill>
                  <a:schemeClr val="bg2">
                    <a:lumMod val="25000"/>
                  </a:schemeClr>
                </a:solidFill>
                <a:latin typeface="Franklin Gothic Book" panose="020B0503020102020204" pitchFamily="34" charset="0"/>
              </a:rPr>
              <a:t>, just log in with your username and password at </a:t>
            </a:r>
            <a:r>
              <a:rPr lang="en-US" sz="1600" u="sng">
                <a:solidFill>
                  <a:schemeClr val="bg2">
                    <a:lumMod val="25000"/>
                  </a:schemeClr>
                </a:solidFill>
                <a:latin typeface="Franklin Gothic Book" panose="020B0503020102020204" pitchFamily="34" charset="0"/>
              </a:rPr>
              <a:t>uhcsr.com/MyAccount</a:t>
            </a:r>
            <a:r>
              <a:rPr lang="en-US" sz="1600">
                <a:solidFill>
                  <a:schemeClr val="bg2">
                    <a:lumMod val="25000"/>
                  </a:schemeClr>
                </a:solidFill>
                <a:latin typeface="Franklin Gothic Book" panose="020B0503020102020204" pitchFamily="34" charset="0"/>
              </a:rPr>
              <a:t> and access your account online, at your own convenience.</a:t>
            </a:r>
          </a:p>
          <a:p>
            <a:pPr marL="742950" lvl="1" indent="-285750">
              <a:buFont typeface="Arial" panose="020B0604020202020204" pitchFamily="34" charset="0"/>
              <a:buChar char="•"/>
            </a:pPr>
            <a:endParaRPr lang="en-US" sz="1600">
              <a:solidFill>
                <a:schemeClr val="bg2">
                  <a:lumMod val="25000"/>
                </a:schemeClr>
              </a:solidFill>
              <a:latin typeface="Franklin Gothic Book" panose="020B0503020102020204" pitchFamily="34" charset="0"/>
            </a:endParaRP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View coverage details</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View or print your ID card</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Review Message Center electronic notifications</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Check claim status and Explanations of Benefits (EOB)</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Review claims letters</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Update personal information</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Search for a preferred provider</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Provide other insurance information, accident details, or Personal Representative Appointment</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Provide tax information for IRS Form 1095-B</a:t>
            </a:r>
          </a:p>
        </p:txBody>
      </p:sp>
      <p:pic>
        <p:nvPicPr>
          <p:cNvPr id="8" name="Picture 7">
            <a:extLst>
              <a:ext uri="{FF2B5EF4-FFF2-40B4-BE49-F238E27FC236}">
                <a16:creationId xmlns:a16="http://schemas.microsoft.com/office/drawing/2014/main" id="{9F969825-CD39-4F12-8B0B-4792725B9C38}"/>
              </a:ext>
            </a:extLst>
          </p:cNvPr>
          <p:cNvPicPr>
            <a:picLocks noChangeAspect="1"/>
          </p:cNvPicPr>
          <p:nvPr/>
        </p:nvPicPr>
        <p:blipFill>
          <a:blip r:embed="rId2"/>
          <a:stretch>
            <a:fillRect/>
          </a:stretch>
        </p:blipFill>
        <p:spPr>
          <a:xfrm>
            <a:off x="7799808" y="1541336"/>
            <a:ext cx="2960167" cy="3365387"/>
          </a:xfrm>
          <a:prstGeom prst="rect">
            <a:avLst/>
          </a:prstGeom>
        </p:spPr>
      </p:pic>
      <p:pic>
        <p:nvPicPr>
          <p:cNvPr id="4" name="Picture 3">
            <a:extLst>
              <a:ext uri="{FF2B5EF4-FFF2-40B4-BE49-F238E27FC236}">
                <a16:creationId xmlns:a16="http://schemas.microsoft.com/office/drawing/2014/main" id="{37C6E29E-C7BE-4211-B062-BB80C17C2645}"/>
              </a:ext>
            </a:extLst>
          </p:cNvPr>
          <p:cNvPicPr>
            <a:picLocks noChangeAspect="1"/>
          </p:cNvPicPr>
          <p:nvPr/>
        </p:nvPicPr>
        <p:blipFill>
          <a:blip r:embed="rId3"/>
          <a:stretch>
            <a:fillRect/>
          </a:stretch>
        </p:blipFill>
        <p:spPr>
          <a:xfrm>
            <a:off x="7060184" y="4162909"/>
            <a:ext cx="4570236" cy="1487627"/>
          </a:xfrm>
          <a:prstGeom prst="rect">
            <a:avLst/>
          </a:prstGeom>
        </p:spPr>
      </p:pic>
      <p:sp>
        <p:nvSpPr>
          <p:cNvPr id="7" name="Title 3">
            <a:extLst>
              <a:ext uri="{FF2B5EF4-FFF2-40B4-BE49-F238E27FC236}">
                <a16:creationId xmlns:a16="http://schemas.microsoft.com/office/drawing/2014/main" id="{A7B4549F-EE65-1842-9C37-2846CD055E2A}"/>
              </a:ext>
            </a:extLst>
          </p:cNvPr>
          <p:cNvSpPr>
            <a:spLocks noGrp="1"/>
          </p:cNvSpPr>
          <p:nvPr>
            <p:ph type="title"/>
          </p:nvPr>
        </p:nvSpPr>
        <p:spPr>
          <a:xfrm>
            <a:off x="709747" y="295072"/>
            <a:ext cx="9473343" cy="911277"/>
          </a:xfrm>
        </p:spPr>
        <p:txBody>
          <a:bodyPr/>
          <a:lstStyle/>
          <a:p>
            <a:r>
              <a:rPr lang="en-US"/>
              <a:t>Managing Your Health Insurance with </a:t>
            </a:r>
            <a:r>
              <a:rPr lang="en-US" i="1"/>
              <a:t>My Account</a:t>
            </a:r>
          </a:p>
        </p:txBody>
      </p:sp>
    </p:spTree>
    <p:extLst>
      <p:ext uri="{BB962C8B-B14F-4D97-AF65-F5344CB8AC3E}">
        <p14:creationId xmlns:p14="http://schemas.microsoft.com/office/powerpoint/2010/main" val="4200785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3">
            <a:extLst>
              <a:ext uri="{FF2B5EF4-FFF2-40B4-BE49-F238E27FC236}">
                <a16:creationId xmlns:a16="http://schemas.microsoft.com/office/drawing/2014/main" id="{57284452-534F-4548-891C-6F8C03B8DA91}"/>
              </a:ext>
            </a:extLst>
          </p:cNvPr>
          <p:cNvSpPr/>
          <p:nvPr/>
        </p:nvSpPr>
        <p:spPr>
          <a:xfrm>
            <a:off x="798612" y="1271664"/>
            <a:ext cx="5342982" cy="1561576"/>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2" name="Rounded Rectangle 23">
            <a:extLst>
              <a:ext uri="{FF2B5EF4-FFF2-40B4-BE49-F238E27FC236}">
                <a16:creationId xmlns:a16="http://schemas.microsoft.com/office/drawing/2014/main" id="{19640946-289D-3B4C-A526-2486A759B20F}"/>
              </a:ext>
            </a:extLst>
          </p:cNvPr>
          <p:cNvSpPr/>
          <p:nvPr/>
        </p:nvSpPr>
        <p:spPr>
          <a:xfrm>
            <a:off x="798612" y="290452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5" name="Rounded Rectangle 23">
            <a:extLst>
              <a:ext uri="{FF2B5EF4-FFF2-40B4-BE49-F238E27FC236}">
                <a16:creationId xmlns:a16="http://schemas.microsoft.com/office/drawing/2014/main" id="{03C6CB17-2E23-184A-893C-D5DFC29C7513}"/>
              </a:ext>
            </a:extLst>
          </p:cNvPr>
          <p:cNvSpPr/>
          <p:nvPr/>
        </p:nvSpPr>
        <p:spPr>
          <a:xfrm>
            <a:off x="798612" y="424719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6" name="Rounded Rectangle 23">
            <a:extLst>
              <a:ext uri="{FF2B5EF4-FFF2-40B4-BE49-F238E27FC236}">
                <a16:creationId xmlns:a16="http://schemas.microsoft.com/office/drawing/2014/main" id="{8C195EC4-D75C-334A-9C67-2246E8AA2F8B}"/>
              </a:ext>
            </a:extLst>
          </p:cNvPr>
          <p:cNvSpPr/>
          <p:nvPr/>
        </p:nvSpPr>
        <p:spPr>
          <a:xfrm>
            <a:off x="6206635" y="1271664"/>
            <a:ext cx="5342982" cy="1561576"/>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22673351-B704-0A48-BD00-33C0E4053B6C}"/>
              </a:ext>
            </a:extLst>
          </p:cNvPr>
          <p:cNvSpPr/>
          <p:nvPr/>
        </p:nvSpPr>
        <p:spPr>
          <a:xfrm>
            <a:off x="6206635" y="290452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0" name="TextBox 19">
            <a:extLst>
              <a:ext uri="{FF2B5EF4-FFF2-40B4-BE49-F238E27FC236}">
                <a16:creationId xmlns:a16="http://schemas.microsoft.com/office/drawing/2014/main" id="{D21D9A4E-2B81-40FB-88E6-862174BF5A27}"/>
              </a:ext>
            </a:extLst>
          </p:cNvPr>
          <p:cNvSpPr txBox="1"/>
          <p:nvPr/>
        </p:nvSpPr>
        <p:spPr>
          <a:xfrm>
            <a:off x="1007091" y="1519532"/>
            <a:ext cx="4905381" cy="1077218"/>
          </a:xfrm>
          <a:prstGeom prst="rect">
            <a:avLst/>
          </a:prstGeom>
          <a:noFill/>
        </p:spPr>
        <p:txBody>
          <a:bodyPr wrap="square">
            <a:spAutoFit/>
          </a:bodyPr>
          <a:lstStyle/>
          <a:p>
            <a:pPr algn="just"/>
            <a:r>
              <a:rPr lang="en-US" sz="1600" dirty="0">
                <a:solidFill>
                  <a:srgbClr val="5B5C5B"/>
                </a:solidFill>
                <a:latin typeface="Franklin Gothic Book" panose="020B0503020102020204" pitchFamily="34" charset="0"/>
              </a:rPr>
              <a:t>If you need more information on your plan,</a:t>
            </a:r>
          </a:p>
          <a:p>
            <a:pPr algn="just"/>
            <a:r>
              <a:rPr lang="en-US" sz="1600" dirty="0">
                <a:solidFill>
                  <a:schemeClr val="accent1"/>
                </a:solidFill>
                <a:latin typeface="Franklin Gothic Book" panose="020B0503020102020204" pitchFamily="34" charset="0"/>
              </a:rPr>
              <a:t>siue.myahpcare.com </a:t>
            </a:r>
            <a:r>
              <a:rPr lang="en-US" sz="1600" dirty="0">
                <a:solidFill>
                  <a:srgbClr val="5B5C5B"/>
                </a:solidFill>
                <a:latin typeface="Franklin Gothic Book" panose="020B0503020102020204" pitchFamily="34" charset="0"/>
              </a:rPr>
              <a:t>should be your first stop.</a:t>
            </a:r>
          </a:p>
          <a:p>
            <a:pPr algn="just"/>
            <a:r>
              <a:rPr lang="en-US" sz="1600" dirty="0">
                <a:solidFill>
                  <a:srgbClr val="5B5C5B"/>
                </a:solidFill>
                <a:latin typeface="Franklin Gothic Book" panose="020B0503020102020204" pitchFamily="34" charset="0"/>
              </a:rPr>
              <a:t>This site has all the details you need to make informed decisions on using your health insurance.   </a:t>
            </a:r>
          </a:p>
        </p:txBody>
      </p:sp>
      <p:sp>
        <p:nvSpPr>
          <p:cNvPr id="18" name="TextBox 17">
            <a:extLst>
              <a:ext uri="{FF2B5EF4-FFF2-40B4-BE49-F238E27FC236}">
                <a16:creationId xmlns:a16="http://schemas.microsoft.com/office/drawing/2014/main" id="{77FB8152-BC74-4BFA-B850-40EDAE4B3365}"/>
              </a:ext>
            </a:extLst>
          </p:cNvPr>
          <p:cNvSpPr txBox="1"/>
          <p:nvPr/>
        </p:nvSpPr>
        <p:spPr>
          <a:xfrm>
            <a:off x="1007091" y="3098692"/>
            <a:ext cx="4868749" cy="830997"/>
          </a:xfrm>
          <a:prstGeom prst="rect">
            <a:avLst/>
          </a:prstGeom>
          <a:noFill/>
        </p:spPr>
        <p:txBody>
          <a:bodyPr wrap="square">
            <a:spAutoFit/>
          </a:bodyPr>
          <a:lstStyle/>
          <a:p>
            <a:pPr algn="just"/>
            <a:r>
              <a:rPr lang="en-US" sz="1600">
                <a:solidFill>
                  <a:srgbClr val="5B5C5B"/>
                </a:solidFill>
                <a:latin typeface="Franklin Gothic Book" panose="020B0503020102020204" pitchFamily="34" charset="0"/>
              </a:rPr>
              <a:t>Brand-name drugs are often more expensive than the</a:t>
            </a:r>
          </a:p>
          <a:p>
            <a:pPr algn="just"/>
            <a:r>
              <a:rPr lang="en-US" sz="1600">
                <a:solidFill>
                  <a:srgbClr val="5B5C5B"/>
                </a:solidFill>
                <a:latin typeface="Franklin Gothic Book" panose="020B0503020102020204" pitchFamily="34" charset="0"/>
              </a:rPr>
              <a:t>generic equivalent. Ask your provider to prescribe</a:t>
            </a:r>
          </a:p>
          <a:p>
            <a:pPr algn="just"/>
            <a:r>
              <a:rPr lang="en-US" sz="1600">
                <a:solidFill>
                  <a:srgbClr val="5B5C5B"/>
                </a:solidFill>
                <a:latin typeface="Franklin Gothic Book" panose="020B0503020102020204" pitchFamily="34" charset="0"/>
              </a:rPr>
              <a:t>generic drugs to save money.</a:t>
            </a:r>
          </a:p>
        </p:txBody>
      </p:sp>
      <p:sp>
        <p:nvSpPr>
          <p:cNvPr id="13" name="TextBox 12">
            <a:extLst>
              <a:ext uri="{FF2B5EF4-FFF2-40B4-BE49-F238E27FC236}">
                <a16:creationId xmlns:a16="http://schemas.microsoft.com/office/drawing/2014/main" id="{0B96EA18-A975-49FA-8B6F-A9433157749C}"/>
              </a:ext>
            </a:extLst>
          </p:cNvPr>
          <p:cNvSpPr txBox="1"/>
          <p:nvPr/>
        </p:nvSpPr>
        <p:spPr>
          <a:xfrm>
            <a:off x="6441359" y="1519532"/>
            <a:ext cx="5093146" cy="1077218"/>
          </a:xfrm>
          <a:prstGeom prst="rect">
            <a:avLst/>
          </a:prstGeom>
          <a:noFill/>
        </p:spPr>
        <p:txBody>
          <a:bodyPr wrap="square">
            <a:spAutoFit/>
          </a:bodyPr>
          <a:lstStyle/>
          <a:p>
            <a:pPr algn="just"/>
            <a:r>
              <a:rPr lang="en-US" sz="1600" dirty="0">
                <a:solidFill>
                  <a:srgbClr val="5B5C5B"/>
                </a:solidFill>
                <a:latin typeface="Franklin Gothic Book" panose="020B0503020102020204" pitchFamily="34" charset="0"/>
              </a:rPr>
              <a:t>Your carrier has negotiated discounted rates with</a:t>
            </a:r>
          </a:p>
          <a:p>
            <a:pPr algn="just"/>
            <a:r>
              <a:rPr lang="en-US" sz="1600" dirty="0">
                <a:solidFill>
                  <a:srgbClr val="5B5C5B"/>
                </a:solidFill>
                <a:latin typeface="Franklin Gothic Book" panose="020B0503020102020204" pitchFamily="34" charset="0"/>
              </a:rPr>
              <a:t>in-network providers. Always choose an in-network</a:t>
            </a:r>
          </a:p>
          <a:p>
            <a:pPr algn="just"/>
            <a:r>
              <a:rPr lang="en-US" sz="1600" dirty="0">
                <a:solidFill>
                  <a:srgbClr val="5B5C5B"/>
                </a:solidFill>
                <a:latin typeface="Franklin Gothic Book" panose="020B0503020102020204" pitchFamily="34" charset="0"/>
              </a:rPr>
              <a:t>physician to save money. You can use the web tools</a:t>
            </a:r>
          </a:p>
          <a:p>
            <a:pPr algn="just"/>
            <a:r>
              <a:rPr lang="en-US" sz="1600" dirty="0">
                <a:solidFill>
                  <a:srgbClr val="5B5C5B"/>
                </a:solidFill>
                <a:latin typeface="Franklin Gothic Book" panose="020B0503020102020204" pitchFamily="34" charset="0"/>
              </a:rPr>
              <a:t>at </a:t>
            </a:r>
            <a:r>
              <a:rPr lang="en-US" sz="1600" dirty="0">
                <a:solidFill>
                  <a:schemeClr val="accent1"/>
                </a:solidFill>
                <a:latin typeface="Franklin Gothic Book" panose="020B0503020102020204" pitchFamily="34" charset="0"/>
              </a:rPr>
              <a:t>siue.myahpcare.com </a:t>
            </a:r>
            <a:r>
              <a:rPr lang="en-US" sz="1600" dirty="0">
                <a:solidFill>
                  <a:srgbClr val="5B5C5B"/>
                </a:solidFill>
                <a:latin typeface="Franklin Gothic Book" panose="020B0503020102020204" pitchFamily="34" charset="0"/>
              </a:rPr>
              <a:t>to find one.</a:t>
            </a:r>
          </a:p>
        </p:txBody>
      </p:sp>
      <p:sp>
        <p:nvSpPr>
          <p:cNvPr id="22" name="TextBox 21">
            <a:extLst>
              <a:ext uri="{FF2B5EF4-FFF2-40B4-BE49-F238E27FC236}">
                <a16:creationId xmlns:a16="http://schemas.microsoft.com/office/drawing/2014/main" id="{3E6C5A4E-9CF4-45C7-939D-770F14FD5359}"/>
              </a:ext>
            </a:extLst>
          </p:cNvPr>
          <p:cNvSpPr txBox="1"/>
          <p:nvPr/>
        </p:nvSpPr>
        <p:spPr>
          <a:xfrm>
            <a:off x="6441359" y="3098692"/>
            <a:ext cx="5093146" cy="1077218"/>
          </a:xfrm>
          <a:prstGeom prst="rect">
            <a:avLst/>
          </a:prstGeom>
          <a:noFill/>
        </p:spPr>
        <p:txBody>
          <a:bodyPr wrap="square">
            <a:spAutoFit/>
          </a:bodyPr>
          <a:lstStyle/>
          <a:p>
            <a:r>
              <a:rPr lang="en-US" sz="1600">
                <a:solidFill>
                  <a:srgbClr val="5B5C5B"/>
                </a:solidFill>
                <a:latin typeface="Franklin Gothic Book" panose="020B0503020102020204" pitchFamily="34" charset="0"/>
              </a:rPr>
              <a:t>Keep a copy of your electronic ID card easily accessible </a:t>
            </a:r>
            <a:br>
              <a:rPr lang="en-US" sz="1600">
                <a:solidFill>
                  <a:srgbClr val="5B5C5B"/>
                </a:solidFill>
                <a:latin typeface="Franklin Gothic Book" panose="020B0503020102020204" pitchFamily="34" charset="0"/>
              </a:rPr>
            </a:br>
            <a:r>
              <a:rPr lang="en-US" sz="1600">
                <a:solidFill>
                  <a:srgbClr val="5B5C5B"/>
                </a:solidFill>
                <a:latin typeface="Franklin Gothic Book" panose="020B0503020102020204" pitchFamily="34" charset="0"/>
              </a:rPr>
              <a:t>on your phone and always keep receipts of all payments made for medical services and prescriptions. </a:t>
            </a:r>
          </a:p>
          <a:p>
            <a:endParaRPr lang="en-US" sz="1600">
              <a:latin typeface="Franklin Gothic Book" panose="020B0503020102020204" pitchFamily="34" charset="0"/>
            </a:endParaRPr>
          </a:p>
        </p:txBody>
      </p:sp>
      <p:sp>
        <p:nvSpPr>
          <p:cNvPr id="7" name="TextBox 6">
            <a:extLst>
              <a:ext uri="{FF2B5EF4-FFF2-40B4-BE49-F238E27FC236}">
                <a16:creationId xmlns:a16="http://schemas.microsoft.com/office/drawing/2014/main" id="{B00A6DF8-4216-4403-BB87-00A9C51ABEA4}"/>
              </a:ext>
            </a:extLst>
          </p:cNvPr>
          <p:cNvSpPr txBox="1"/>
          <p:nvPr/>
        </p:nvSpPr>
        <p:spPr>
          <a:xfrm>
            <a:off x="1007091" y="4466637"/>
            <a:ext cx="4905381" cy="830997"/>
          </a:xfrm>
          <a:prstGeom prst="rect">
            <a:avLst/>
          </a:prstGeom>
          <a:noFill/>
        </p:spPr>
        <p:txBody>
          <a:bodyPr wrap="square">
            <a:spAutoFit/>
          </a:bodyPr>
          <a:lstStyle/>
          <a:p>
            <a:r>
              <a:rPr lang="en-US" sz="1600">
                <a:solidFill>
                  <a:srgbClr val="5B5C5B"/>
                </a:solidFill>
                <a:latin typeface="Franklin Gothic Book" panose="020B0503020102020204" pitchFamily="34" charset="0"/>
              </a:rPr>
              <a:t>Keep us and your school informed of any address changes. There may be important health insurance information that will be sent to you.</a:t>
            </a:r>
          </a:p>
        </p:txBody>
      </p:sp>
      <p:sp>
        <p:nvSpPr>
          <p:cNvPr id="9" name="Title 3">
            <a:extLst>
              <a:ext uri="{FF2B5EF4-FFF2-40B4-BE49-F238E27FC236}">
                <a16:creationId xmlns:a16="http://schemas.microsoft.com/office/drawing/2014/main" id="{2222F675-4270-EB41-89AF-CBA1177F3B40}"/>
              </a:ext>
            </a:extLst>
          </p:cNvPr>
          <p:cNvSpPr>
            <a:spLocks noGrp="1"/>
          </p:cNvSpPr>
          <p:nvPr>
            <p:ph type="title"/>
          </p:nvPr>
        </p:nvSpPr>
        <p:spPr>
          <a:xfrm>
            <a:off x="709747" y="295072"/>
            <a:ext cx="3770813" cy="911277"/>
          </a:xfrm>
        </p:spPr>
        <p:txBody>
          <a:bodyPr/>
          <a:lstStyle/>
          <a:p>
            <a:r>
              <a:rPr lang="en-US"/>
              <a:t>Health Plan Pro Tips</a:t>
            </a:r>
          </a:p>
        </p:txBody>
      </p:sp>
    </p:spTree>
    <p:extLst>
      <p:ext uri="{BB962C8B-B14F-4D97-AF65-F5344CB8AC3E}">
        <p14:creationId xmlns:p14="http://schemas.microsoft.com/office/powerpoint/2010/main" val="2545955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418548-D5E6-4649-B003-EC7B2E633832}"/>
              </a:ext>
            </a:extLst>
          </p:cNvPr>
          <p:cNvSpPr/>
          <p:nvPr/>
        </p:nvSpPr>
        <p:spPr>
          <a:xfrm>
            <a:off x="0" y="0"/>
            <a:ext cx="12192000"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789BA75D-8D93-3241-95E4-C9861908E145}"/>
              </a:ext>
            </a:extLst>
          </p:cNvPr>
          <p:cNvSpPr txBox="1">
            <a:spLocks/>
          </p:cNvSpPr>
          <p:nvPr/>
        </p:nvSpPr>
        <p:spPr>
          <a:xfrm>
            <a:off x="1263399" y="3086793"/>
            <a:ext cx="7216571" cy="871253"/>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4500">
                <a:solidFill>
                  <a:schemeClr val="bg1"/>
                </a:solidFill>
                <a:latin typeface="Franklin Gothic Medium" panose="020B0603020102020204" pitchFamily="34" charset="0"/>
              </a:rPr>
              <a:t>Questions?</a:t>
            </a:r>
          </a:p>
        </p:txBody>
      </p:sp>
      <p:sp>
        <p:nvSpPr>
          <p:cNvPr id="22" name="TextBox 21">
            <a:extLst>
              <a:ext uri="{FF2B5EF4-FFF2-40B4-BE49-F238E27FC236}">
                <a16:creationId xmlns:a16="http://schemas.microsoft.com/office/drawing/2014/main" id="{AF55B87F-5540-E34C-A503-D66706560837}"/>
              </a:ext>
            </a:extLst>
          </p:cNvPr>
          <p:cNvSpPr txBox="1"/>
          <p:nvPr/>
        </p:nvSpPr>
        <p:spPr>
          <a:xfrm>
            <a:off x="1263399" y="4194497"/>
            <a:ext cx="3775209" cy="1100301"/>
          </a:xfrm>
          <a:prstGeom prst="rect">
            <a:avLst/>
          </a:prstGeom>
          <a:noFill/>
        </p:spPr>
        <p:txBody>
          <a:bodyPr wrap="square" rtlCol="0" anchor="t">
            <a:spAutoFit/>
          </a:bodyPr>
          <a:lstStyle/>
          <a:p>
            <a:pPr>
              <a:spcBef>
                <a:spcPts val="300"/>
              </a:spcBef>
            </a:pPr>
            <a:r>
              <a:rPr lang="en-US" sz="1600" dirty="0">
                <a:solidFill>
                  <a:schemeClr val="bg1"/>
                </a:solidFill>
                <a:latin typeface="Franklin Gothic Medium" panose="020B0603020102020204" pitchFamily="34" charset="0"/>
              </a:rPr>
              <a:t>Enrollment Information</a:t>
            </a:r>
          </a:p>
          <a:p>
            <a:pPr>
              <a:spcBef>
                <a:spcPts val="300"/>
              </a:spcBef>
            </a:pPr>
            <a:r>
              <a:rPr lang="en-US" sz="1400" dirty="0">
                <a:solidFill>
                  <a:schemeClr val="bg1"/>
                </a:solidFill>
                <a:latin typeface="Franklin Gothic Book" panose="020B0503020102020204" pitchFamily="34" charset="0"/>
              </a:rPr>
              <a:t>Academic HealthPlans</a:t>
            </a:r>
          </a:p>
          <a:p>
            <a:pPr>
              <a:spcBef>
                <a:spcPts val="300"/>
              </a:spcBef>
            </a:pPr>
            <a:r>
              <a:rPr lang="en-US" sz="1400" dirty="0">
                <a:solidFill>
                  <a:schemeClr val="bg1"/>
                </a:solidFill>
                <a:latin typeface="Franklin Gothic Book" panose="020B0503020102020204" pitchFamily="34" charset="0"/>
              </a:rPr>
              <a:t>siue.myahpcare.com</a:t>
            </a:r>
          </a:p>
          <a:p>
            <a:pPr>
              <a:spcBef>
                <a:spcPts val="300"/>
              </a:spcBef>
            </a:pPr>
            <a:r>
              <a:rPr lang="en-US" sz="1400" dirty="0">
                <a:solidFill>
                  <a:schemeClr val="bg1"/>
                </a:solidFill>
                <a:latin typeface="Franklin Gothic Book" panose="020B0503020102020204" pitchFamily="34" charset="0"/>
              </a:rPr>
              <a:t>help.ahpcare.com</a:t>
            </a:r>
          </a:p>
        </p:txBody>
      </p:sp>
      <p:sp>
        <p:nvSpPr>
          <p:cNvPr id="23" name="TextBox 22">
            <a:extLst>
              <a:ext uri="{FF2B5EF4-FFF2-40B4-BE49-F238E27FC236}">
                <a16:creationId xmlns:a16="http://schemas.microsoft.com/office/drawing/2014/main" id="{553B1F88-515B-E543-A296-444CDF1CBFF0}"/>
              </a:ext>
            </a:extLst>
          </p:cNvPr>
          <p:cNvSpPr txBox="1"/>
          <p:nvPr/>
        </p:nvSpPr>
        <p:spPr>
          <a:xfrm>
            <a:off x="4198667" y="4195049"/>
            <a:ext cx="2954725" cy="110030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Franklin Gothic Medium" panose="020B0603020102020204" pitchFamily="34" charset="0"/>
              </a:rPr>
              <a:t>Claims &amp; Benefit Information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Book" panose="020B0503020102020204" pitchFamily="34" charset="0"/>
              </a:rPr>
              <a:t>UnitedHealthcare StudentResources</a:t>
            </a:r>
          </a:p>
          <a:p>
            <a:pPr marL="0" marR="0" lvl="0" indent="0" algn="l" defTabSz="914400" rtl="0" eaLnBrk="1" fontAlgn="auto" latinLnBrk="0" hangingPunct="1">
              <a:lnSpc>
                <a:spcPct val="100000"/>
              </a:lnSpc>
              <a:spcBef>
                <a:spcPts val="300"/>
              </a:spcBef>
              <a:spcAft>
                <a:spcPts val="0"/>
              </a:spcAft>
              <a:buClrTx/>
              <a:buSzTx/>
              <a:buFontTx/>
              <a:buNone/>
              <a:tabLst/>
              <a:defRPr/>
            </a:pPr>
            <a:r>
              <a:rPr lang="en-US" sz="1400" dirty="0">
                <a:solidFill>
                  <a:schemeClr val="bg1"/>
                </a:solidFill>
                <a:latin typeface="Franklin Gothic Book" panose="020B0503020102020204" pitchFamily="34" charset="0"/>
              </a:rPr>
              <a:t>1 (800) 767-0700</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Book" panose="020B0503020102020204" pitchFamily="34" charset="0"/>
              </a:rPr>
              <a:t>customerservice@uhcsr.com</a:t>
            </a:r>
          </a:p>
        </p:txBody>
      </p:sp>
      <p:cxnSp>
        <p:nvCxnSpPr>
          <p:cNvPr id="4" name="Straight Connector 3">
            <a:extLst>
              <a:ext uri="{FF2B5EF4-FFF2-40B4-BE49-F238E27FC236}">
                <a16:creationId xmlns:a16="http://schemas.microsoft.com/office/drawing/2014/main" id="{11A4C060-B868-7247-B9F6-1D8EC914D1B9}"/>
              </a:ext>
            </a:extLst>
          </p:cNvPr>
          <p:cNvCxnSpPr>
            <a:cxnSpLocks/>
          </p:cNvCxnSpPr>
          <p:nvPr/>
        </p:nvCxnSpPr>
        <p:spPr>
          <a:xfrm>
            <a:off x="3801291" y="4194497"/>
            <a:ext cx="0" cy="10695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5715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23">
            <a:extLst>
              <a:ext uri="{FF2B5EF4-FFF2-40B4-BE49-F238E27FC236}">
                <a16:creationId xmlns:a16="http://schemas.microsoft.com/office/drawing/2014/main" id="{BE653BD5-68B9-884D-9851-080DB66E2EC0}"/>
              </a:ext>
            </a:extLst>
          </p:cNvPr>
          <p:cNvSpPr/>
          <p:nvPr/>
        </p:nvSpPr>
        <p:spPr>
          <a:xfrm>
            <a:off x="6351472" y="1299315"/>
            <a:ext cx="4490701" cy="443745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6" name="Rounded Rectangle 23">
            <a:extLst>
              <a:ext uri="{FF2B5EF4-FFF2-40B4-BE49-F238E27FC236}">
                <a16:creationId xmlns:a16="http://schemas.microsoft.com/office/drawing/2014/main" id="{84E9A84B-6E7B-4242-9A73-8052A4CF9678}"/>
              </a:ext>
            </a:extLst>
          </p:cNvPr>
          <p:cNvSpPr/>
          <p:nvPr/>
        </p:nvSpPr>
        <p:spPr>
          <a:xfrm>
            <a:off x="1518214" y="1299315"/>
            <a:ext cx="4490701" cy="443745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0DC5F369-FAC6-C940-9A29-84D8C34DF553}"/>
              </a:ext>
            </a:extLst>
          </p:cNvPr>
          <p:cNvSpPr/>
          <p:nvPr/>
        </p:nvSpPr>
        <p:spPr>
          <a:xfrm>
            <a:off x="1518214" y="1299315"/>
            <a:ext cx="4490701"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TextBox 17">
            <a:extLst>
              <a:ext uri="{FF2B5EF4-FFF2-40B4-BE49-F238E27FC236}">
                <a16:creationId xmlns:a16="http://schemas.microsoft.com/office/drawing/2014/main" id="{2B51DC2C-DEE7-CB4B-B57C-82B39F6DBECD}"/>
              </a:ext>
            </a:extLst>
          </p:cNvPr>
          <p:cNvSpPr txBox="1"/>
          <p:nvPr/>
        </p:nvSpPr>
        <p:spPr>
          <a:xfrm>
            <a:off x="1803065" y="1505092"/>
            <a:ext cx="3918662" cy="430887"/>
          </a:xfrm>
          <a:prstGeom prst="rect">
            <a:avLst/>
          </a:prstGeom>
          <a:noFill/>
        </p:spPr>
        <p:txBody>
          <a:bodyPr wrap="square">
            <a:spAutoFit/>
          </a:bodyPr>
          <a:lstStyle/>
          <a:p>
            <a:pPr lvl="0">
              <a:defRPr/>
            </a:pPr>
            <a:r>
              <a:rPr lang="en-US" sz="2200">
                <a:solidFill>
                  <a:srgbClr val="141B4D"/>
                </a:solidFill>
                <a:latin typeface="Franklin Gothic Medium" panose="020B0603020102020204" pitchFamily="34" charset="0"/>
              </a:rPr>
              <a:t>Academic HealthPlans</a:t>
            </a:r>
          </a:p>
        </p:txBody>
      </p:sp>
      <p:sp>
        <p:nvSpPr>
          <p:cNvPr id="6" name="TextBox 5">
            <a:extLst>
              <a:ext uri="{FF2B5EF4-FFF2-40B4-BE49-F238E27FC236}">
                <a16:creationId xmlns:a16="http://schemas.microsoft.com/office/drawing/2014/main" id="{79D1C039-548C-4940-8D1B-0CBB7A7616BF}"/>
              </a:ext>
            </a:extLst>
          </p:cNvPr>
          <p:cNvSpPr txBox="1"/>
          <p:nvPr/>
        </p:nvSpPr>
        <p:spPr>
          <a:xfrm>
            <a:off x="6636323" y="2356142"/>
            <a:ext cx="3838536" cy="2308324"/>
          </a:xfrm>
          <a:prstGeom prst="rect">
            <a:avLst/>
          </a:prstGeom>
          <a:noFill/>
        </p:spPr>
        <p:txBody>
          <a:bodyPr wrap="square" rtlCol="0" anchor="t">
            <a:spAutoFit/>
          </a:bodyPr>
          <a:lstStyle/>
          <a:p>
            <a:r>
              <a:rPr lang="en-US" sz="1600" dirty="0">
                <a:solidFill>
                  <a:schemeClr val="accent3"/>
                </a:solidFill>
                <a:latin typeface="Franklin Gothic Book" panose="020B0503020102020204" pitchFamily="34" charset="0"/>
              </a:rPr>
              <a:t>United Healthcare (UHC) is your insurance carrier. </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UHC provides the following services:</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Claims Administration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Claims Customer Service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Distribution of ID Cards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Access to a Large Network of Providers</a:t>
            </a:r>
          </a:p>
        </p:txBody>
      </p:sp>
      <p:sp>
        <p:nvSpPr>
          <p:cNvPr id="11" name="TextBox 10">
            <a:extLst>
              <a:ext uri="{FF2B5EF4-FFF2-40B4-BE49-F238E27FC236}">
                <a16:creationId xmlns:a16="http://schemas.microsoft.com/office/drawing/2014/main" id="{8D1CC0D1-F008-45C4-9829-CD5A8493F5B0}"/>
              </a:ext>
            </a:extLst>
          </p:cNvPr>
          <p:cNvSpPr txBox="1"/>
          <p:nvPr/>
        </p:nvSpPr>
        <p:spPr>
          <a:xfrm>
            <a:off x="1803065" y="2341302"/>
            <a:ext cx="4375959" cy="2800767"/>
          </a:xfrm>
          <a:prstGeom prst="rect">
            <a:avLst/>
          </a:prstGeom>
          <a:noFill/>
        </p:spPr>
        <p:txBody>
          <a:bodyPr wrap="square" rtlCol="0" anchor="t">
            <a:spAutoFit/>
          </a:bodyPr>
          <a:lstStyle/>
          <a:p>
            <a:r>
              <a:rPr lang="en-US" sz="1600">
                <a:solidFill>
                  <a:schemeClr val="accent3"/>
                </a:solidFill>
                <a:latin typeface="Franklin Gothic Book" panose="020B0503020102020204" pitchFamily="34" charset="0"/>
              </a:rPr>
              <a:t>Academic HealthPlans (AHP) is your plan administrator.</a:t>
            </a:r>
          </a:p>
          <a:p>
            <a:endParaRPr lang="en-US" sz="1600">
              <a:solidFill>
                <a:schemeClr val="accent3"/>
              </a:solidFill>
              <a:latin typeface="Franklin Gothic Book" panose="020B0503020102020204" pitchFamily="34" charset="0"/>
            </a:endParaRPr>
          </a:p>
          <a:p>
            <a:r>
              <a:rPr lang="en-US" sz="1600">
                <a:solidFill>
                  <a:schemeClr val="accent3"/>
                </a:solidFill>
                <a:latin typeface="Franklin Gothic Book" panose="020B0503020102020204" pitchFamily="34" charset="0"/>
              </a:rPr>
              <a:t>We provide the following services:</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Website</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Plan Materials</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Waiver</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Enrollment</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Billing</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Customer Care for Enrollment </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On-campus Support</a:t>
            </a:r>
          </a:p>
        </p:txBody>
      </p:sp>
      <p:sp>
        <p:nvSpPr>
          <p:cNvPr id="15" name="Title 3">
            <a:extLst>
              <a:ext uri="{FF2B5EF4-FFF2-40B4-BE49-F238E27FC236}">
                <a16:creationId xmlns:a16="http://schemas.microsoft.com/office/drawing/2014/main" id="{0B0ACBAD-D275-5447-8AD2-6C1AC294742C}"/>
              </a:ext>
            </a:extLst>
          </p:cNvPr>
          <p:cNvSpPr>
            <a:spLocks noGrp="1"/>
          </p:cNvSpPr>
          <p:nvPr>
            <p:ph type="title"/>
          </p:nvPr>
        </p:nvSpPr>
        <p:spPr>
          <a:xfrm>
            <a:off x="709748" y="295072"/>
            <a:ext cx="4166639" cy="911277"/>
          </a:xfrm>
        </p:spPr>
        <p:txBody>
          <a:bodyPr/>
          <a:lstStyle/>
          <a:p>
            <a:r>
              <a:rPr lang="en-US"/>
              <a:t>Your Insurance Team</a:t>
            </a:r>
          </a:p>
        </p:txBody>
      </p:sp>
      <p:sp>
        <p:nvSpPr>
          <p:cNvPr id="20" name="Rounded Rectangle 23">
            <a:extLst>
              <a:ext uri="{FF2B5EF4-FFF2-40B4-BE49-F238E27FC236}">
                <a16:creationId xmlns:a16="http://schemas.microsoft.com/office/drawing/2014/main" id="{DA59D297-A6E1-8243-9E80-3F9134B80ECD}"/>
              </a:ext>
            </a:extLst>
          </p:cNvPr>
          <p:cNvSpPr/>
          <p:nvPr/>
        </p:nvSpPr>
        <p:spPr>
          <a:xfrm>
            <a:off x="6351472" y="1299315"/>
            <a:ext cx="4490701"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TextBox 20">
            <a:extLst>
              <a:ext uri="{FF2B5EF4-FFF2-40B4-BE49-F238E27FC236}">
                <a16:creationId xmlns:a16="http://schemas.microsoft.com/office/drawing/2014/main" id="{BAA5211E-97CE-DE4F-9231-F679551B7E41}"/>
              </a:ext>
            </a:extLst>
          </p:cNvPr>
          <p:cNvSpPr txBox="1"/>
          <p:nvPr/>
        </p:nvSpPr>
        <p:spPr>
          <a:xfrm>
            <a:off x="6636323" y="1505092"/>
            <a:ext cx="3918662" cy="430887"/>
          </a:xfrm>
          <a:prstGeom prst="rect">
            <a:avLst/>
          </a:prstGeom>
          <a:noFill/>
        </p:spPr>
        <p:txBody>
          <a:bodyPr wrap="square">
            <a:spAutoFit/>
          </a:bodyPr>
          <a:lstStyle/>
          <a:p>
            <a:pPr lvl="0">
              <a:defRPr/>
            </a:pPr>
            <a:r>
              <a:rPr lang="en-US" sz="2200" dirty="0">
                <a:solidFill>
                  <a:srgbClr val="141B4D"/>
                </a:solidFill>
                <a:latin typeface="Franklin Gothic Medium" panose="020B0603020102020204" pitchFamily="34" charset="0"/>
              </a:rPr>
              <a:t>United Healthcare</a:t>
            </a:r>
          </a:p>
        </p:txBody>
      </p:sp>
    </p:spTree>
    <p:extLst>
      <p:ext uri="{BB962C8B-B14F-4D97-AF65-F5344CB8AC3E}">
        <p14:creationId xmlns:p14="http://schemas.microsoft.com/office/powerpoint/2010/main" val="278877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3">
            <a:extLst>
              <a:ext uri="{FF2B5EF4-FFF2-40B4-BE49-F238E27FC236}">
                <a16:creationId xmlns:a16="http://schemas.microsoft.com/office/drawing/2014/main" id="{2AFF6409-3E0F-8B4B-8ED0-09C1C639683B}"/>
              </a:ext>
            </a:extLst>
          </p:cNvPr>
          <p:cNvSpPr/>
          <p:nvPr/>
        </p:nvSpPr>
        <p:spPr>
          <a:xfrm>
            <a:off x="0" y="465031"/>
            <a:ext cx="4202749" cy="61233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6" name="Title 3">
            <a:extLst>
              <a:ext uri="{FF2B5EF4-FFF2-40B4-BE49-F238E27FC236}">
                <a16:creationId xmlns:a16="http://schemas.microsoft.com/office/drawing/2014/main" id="{5EB39D76-B36F-B643-9663-B7723EDED6D9}"/>
              </a:ext>
            </a:extLst>
          </p:cNvPr>
          <p:cNvSpPr>
            <a:spLocks noGrp="1"/>
          </p:cNvSpPr>
          <p:nvPr>
            <p:ph type="title"/>
          </p:nvPr>
        </p:nvSpPr>
        <p:spPr>
          <a:xfrm>
            <a:off x="628823" y="384761"/>
            <a:ext cx="3533801" cy="772870"/>
          </a:xfrm>
        </p:spPr>
        <p:txBody>
          <a:bodyPr/>
          <a:lstStyle/>
          <a:p>
            <a:r>
              <a:rPr lang="en-US" sz="2600" dirty="0"/>
              <a:t>siue.myahpcare.com</a:t>
            </a:r>
          </a:p>
        </p:txBody>
      </p:sp>
      <p:pic>
        <p:nvPicPr>
          <p:cNvPr id="3" name="Picture 2">
            <a:extLst>
              <a:ext uri="{FF2B5EF4-FFF2-40B4-BE49-F238E27FC236}">
                <a16:creationId xmlns:a16="http://schemas.microsoft.com/office/drawing/2014/main" id="{69E09510-0EFF-545C-9357-FEA030FFAC5D}"/>
              </a:ext>
            </a:extLst>
          </p:cNvPr>
          <p:cNvPicPr>
            <a:picLocks noChangeAspect="1"/>
          </p:cNvPicPr>
          <p:nvPr/>
        </p:nvPicPr>
        <p:blipFill>
          <a:blip r:embed="rId2"/>
          <a:stretch>
            <a:fillRect/>
          </a:stretch>
        </p:blipFill>
        <p:spPr>
          <a:xfrm>
            <a:off x="532661" y="1237901"/>
            <a:ext cx="8540318" cy="3261578"/>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45E1A11-0D9F-FC1B-4B7A-A69BAC0A07F1}"/>
              </a:ext>
            </a:extLst>
          </p:cNvPr>
          <p:cNvPicPr>
            <a:picLocks noChangeAspect="1"/>
          </p:cNvPicPr>
          <p:nvPr/>
        </p:nvPicPr>
        <p:blipFill>
          <a:blip r:embed="rId3"/>
          <a:stretch>
            <a:fillRect/>
          </a:stretch>
        </p:blipFill>
        <p:spPr>
          <a:xfrm>
            <a:off x="3000651" y="2848922"/>
            <a:ext cx="8540319" cy="298675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1A19E671-E9A8-46E0-BFED-30E13A3BE713}"/>
              </a:ext>
            </a:extLst>
          </p:cNvPr>
          <p:cNvSpPr/>
          <p:nvPr/>
        </p:nvSpPr>
        <p:spPr>
          <a:xfrm>
            <a:off x="628823" y="1587401"/>
            <a:ext cx="560785" cy="188133"/>
          </a:xfrm>
          <a:prstGeom prst="rect">
            <a:avLst/>
          </a:pr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F4E449-1B10-4BF8-B696-02FEB9D56F18}"/>
              </a:ext>
            </a:extLst>
          </p:cNvPr>
          <p:cNvSpPr/>
          <p:nvPr/>
        </p:nvSpPr>
        <p:spPr>
          <a:xfrm>
            <a:off x="9650027" y="4891596"/>
            <a:ext cx="372862" cy="168676"/>
          </a:xfrm>
          <a:prstGeom prst="rect">
            <a:avLst/>
          </a:pr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5EACFE-B233-468F-ABA1-A753DFAE5C52}"/>
              </a:ext>
            </a:extLst>
          </p:cNvPr>
          <p:cNvSpPr/>
          <p:nvPr/>
        </p:nvSpPr>
        <p:spPr>
          <a:xfrm>
            <a:off x="10289219" y="5140171"/>
            <a:ext cx="284087" cy="177554"/>
          </a:xfrm>
          <a:prstGeom prst="rect">
            <a:avLst/>
          </a:pr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E739E85-AEE1-4A5B-BFC9-36A1EE3CEE7E}"/>
              </a:ext>
            </a:extLst>
          </p:cNvPr>
          <p:cNvSpPr txBox="1"/>
          <p:nvPr/>
        </p:nvSpPr>
        <p:spPr>
          <a:xfrm>
            <a:off x="9539056" y="4844828"/>
            <a:ext cx="594804" cy="430887"/>
          </a:xfrm>
          <a:prstGeom prst="rect">
            <a:avLst/>
          </a:prstGeom>
          <a:noFill/>
        </p:spPr>
        <p:txBody>
          <a:bodyPr wrap="square" rtlCol="0">
            <a:spAutoFit/>
          </a:bodyPr>
          <a:lstStyle/>
          <a:p>
            <a:r>
              <a:rPr lang="en-US" sz="1100" dirty="0">
                <a:latin typeface="Franklin Gothic Book" panose="020B0503020102020204" pitchFamily="34" charset="0"/>
              </a:rPr>
              <a:t>24-25</a:t>
            </a:r>
          </a:p>
          <a:p>
            <a:endParaRPr lang="en-US" sz="1000" dirty="0"/>
          </a:p>
        </p:txBody>
      </p:sp>
      <p:sp>
        <p:nvSpPr>
          <p:cNvPr id="14" name="TextBox 13">
            <a:extLst>
              <a:ext uri="{FF2B5EF4-FFF2-40B4-BE49-F238E27FC236}">
                <a16:creationId xmlns:a16="http://schemas.microsoft.com/office/drawing/2014/main" id="{7289FEAA-51A8-4CA0-B4C3-91F38675799D}"/>
              </a:ext>
            </a:extLst>
          </p:cNvPr>
          <p:cNvSpPr txBox="1"/>
          <p:nvPr/>
        </p:nvSpPr>
        <p:spPr>
          <a:xfrm>
            <a:off x="10198989" y="5103517"/>
            <a:ext cx="594804" cy="369332"/>
          </a:xfrm>
          <a:prstGeom prst="rect">
            <a:avLst/>
          </a:prstGeom>
          <a:noFill/>
        </p:spPr>
        <p:txBody>
          <a:bodyPr wrap="square" rtlCol="0">
            <a:spAutoFit/>
          </a:bodyPr>
          <a:lstStyle/>
          <a:p>
            <a:r>
              <a:rPr lang="en-US" sz="800" dirty="0">
                <a:solidFill>
                  <a:schemeClr val="accent2"/>
                </a:solidFill>
                <a:latin typeface="Franklin Gothic Book" panose="020B0503020102020204" pitchFamily="34" charset="0"/>
              </a:rPr>
              <a:t>24-25</a:t>
            </a:r>
          </a:p>
          <a:p>
            <a:endParaRPr lang="en-US" sz="1000" dirty="0"/>
          </a:p>
        </p:txBody>
      </p:sp>
    </p:spTree>
    <p:extLst>
      <p:ext uri="{BB962C8B-B14F-4D97-AF65-F5344CB8AC3E}">
        <p14:creationId xmlns:p14="http://schemas.microsoft.com/office/powerpoint/2010/main" val="61507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56F43A-8F98-42D4-B60C-015F66296336}"/>
              </a:ext>
            </a:extLst>
          </p:cNvPr>
          <p:cNvSpPr txBox="1"/>
          <p:nvPr/>
        </p:nvSpPr>
        <p:spPr>
          <a:xfrm>
            <a:off x="709748" y="1319470"/>
            <a:ext cx="11051584" cy="1569660"/>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Each full-time student with at least one on-ground class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Full-time students are defined as:</a:t>
            </a:r>
          </a:p>
        </p:txBody>
      </p:sp>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Eligibility Guidelines</a:t>
            </a:r>
          </a:p>
        </p:txBody>
      </p:sp>
      <p:graphicFrame>
        <p:nvGraphicFramePr>
          <p:cNvPr id="2" name="Table 2">
            <a:extLst>
              <a:ext uri="{FF2B5EF4-FFF2-40B4-BE49-F238E27FC236}">
                <a16:creationId xmlns:a16="http://schemas.microsoft.com/office/drawing/2014/main" id="{F14F2F9B-9BCE-FFE8-F083-0593F2E2D038}"/>
              </a:ext>
            </a:extLst>
          </p:cNvPr>
          <p:cNvGraphicFramePr>
            <a:graphicFrameLocks noGrp="1"/>
          </p:cNvGraphicFramePr>
          <p:nvPr>
            <p:extLst>
              <p:ext uri="{D42A27DB-BD31-4B8C-83A1-F6EECF244321}">
                <p14:modId xmlns:p14="http://schemas.microsoft.com/office/powerpoint/2010/main" val="1284343962"/>
              </p:ext>
            </p:extLst>
          </p:nvPr>
        </p:nvGraphicFramePr>
        <p:xfrm>
          <a:off x="789647" y="3199914"/>
          <a:ext cx="8127999" cy="1859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11673308"/>
                    </a:ext>
                  </a:extLst>
                </a:gridCol>
                <a:gridCol w="2709333">
                  <a:extLst>
                    <a:ext uri="{9D8B030D-6E8A-4147-A177-3AD203B41FA5}">
                      <a16:colId xmlns:a16="http://schemas.microsoft.com/office/drawing/2014/main" val="4053644151"/>
                    </a:ext>
                  </a:extLst>
                </a:gridCol>
                <a:gridCol w="2709333">
                  <a:extLst>
                    <a:ext uri="{9D8B030D-6E8A-4147-A177-3AD203B41FA5}">
                      <a16:colId xmlns:a16="http://schemas.microsoft.com/office/drawing/2014/main" val="2727113303"/>
                    </a:ext>
                  </a:extLst>
                </a:gridCol>
              </a:tblGrid>
              <a:tr h="155846">
                <a:tc>
                  <a:txBody>
                    <a:bodyPr/>
                    <a:lstStyle/>
                    <a:p>
                      <a:pPr algn="ctr"/>
                      <a:r>
                        <a:rPr lang="en-US" sz="1600" b="0" dirty="0">
                          <a:latin typeface="Franklin Gothic Medium" panose="020B0603020102020204" pitchFamily="34" charset="0"/>
                        </a:rPr>
                        <a:t>Students</a:t>
                      </a:r>
                    </a:p>
                  </a:txBody>
                  <a:tcPr/>
                </a:tc>
                <a:tc>
                  <a:txBody>
                    <a:bodyPr/>
                    <a:lstStyle/>
                    <a:p>
                      <a:pPr algn="ctr"/>
                      <a:r>
                        <a:rPr lang="en-US" sz="1600" b="0" dirty="0">
                          <a:latin typeface="Franklin Gothic Medium" panose="020B0603020102020204" pitchFamily="34" charset="0"/>
                        </a:rPr>
                        <a:t>Fall/Spring</a:t>
                      </a:r>
                    </a:p>
                  </a:txBody>
                  <a:tcPr/>
                </a:tc>
                <a:tc>
                  <a:txBody>
                    <a:bodyPr/>
                    <a:lstStyle/>
                    <a:p>
                      <a:pPr algn="ctr"/>
                      <a:r>
                        <a:rPr lang="en-US" sz="1600" b="0" dirty="0">
                          <a:latin typeface="Franklin Gothic Medium" panose="020B0603020102020204" pitchFamily="34" charset="0"/>
                        </a:rPr>
                        <a:t>Summer</a:t>
                      </a:r>
                    </a:p>
                  </a:txBody>
                  <a:tcPr/>
                </a:tc>
                <a:extLst>
                  <a:ext uri="{0D108BD9-81ED-4DB2-BD59-A6C34878D82A}">
                    <a16:rowId xmlns:a16="http://schemas.microsoft.com/office/drawing/2014/main" val="867267011"/>
                  </a:ext>
                </a:extLst>
              </a:tr>
              <a:tr h="140113">
                <a:tc>
                  <a:txBody>
                    <a:bodyPr/>
                    <a:lstStyle/>
                    <a:p>
                      <a:pPr algn="ctr"/>
                      <a:r>
                        <a:rPr lang="en-US" sz="1400" dirty="0">
                          <a:latin typeface="Franklin Gothic Book" panose="020B0503020102020204" pitchFamily="34" charset="0"/>
                        </a:rPr>
                        <a:t>Undergraduates</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6 Hours</a:t>
                      </a:r>
                    </a:p>
                  </a:txBody>
                  <a:tcPr/>
                </a:tc>
                <a:extLst>
                  <a:ext uri="{0D108BD9-81ED-4DB2-BD59-A6C34878D82A}">
                    <a16:rowId xmlns:a16="http://schemas.microsoft.com/office/drawing/2014/main" val="3983636604"/>
                  </a:ext>
                </a:extLst>
              </a:tr>
              <a:tr h="0">
                <a:tc>
                  <a:txBody>
                    <a:bodyPr/>
                    <a:lstStyle/>
                    <a:p>
                      <a:pPr algn="ctr"/>
                      <a:r>
                        <a:rPr lang="en-US" sz="1400" dirty="0">
                          <a:latin typeface="Franklin Gothic Book" panose="020B0503020102020204" pitchFamily="34" charset="0"/>
                        </a:rPr>
                        <a:t>Graduates</a:t>
                      </a:r>
                    </a:p>
                  </a:txBody>
                  <a:tcPr/>
                </a:tc>
                <a:tc>
                  <a:txBody>
                    <a:bodyPr/>
                    <a:lstStyle/>
                    <a:p>
                      <a:pPr algn="ctr"/>
                      <a:r>
                        <a:rPr lang="en-US" sz="1400" dirty="0">
                          <a:latin typeface="Franklin Gothic Book" panose="020B0503020102020204" pitchFamily="34" charset="0"/>
                        </a:rPr>
                        <a:t>9 Hours</a:t>
                      </a:r>
                    </a:p>
                  </a:txBody>
                  <a:tcPr/>
                </a:tc>
                <a:tc>
                  <a:txBody>
                    <a:bodyPr/>
                    <a:lstStyle/>
                    <a:p>
                      <a:pPr algn="ctr"/>
                      <a:r>
                        <a:rPr lang="en-US" sz="1400" dirty="0">
                          <a:latin typeface="Franklin Gothic Book" panose="020B0503020102020204" pitchFamily="34" charset="0"/>
                        </a:rPr>
                        <a:t>3 Hours</a:t>
                      </a:r>
                    </a:p>
                  </a:txBody>
                  <a:tcPr/>
                </a:tc>
                <a:extLst>
                  <a:ext uri="{0D108BD9-81ED-4DB2-BD59-A6C34878D82A}">
                    <a16:rowId xmlns:a16="http://schemas.microsoft.com/office/drawing/2014/main" val="175075694"/>
                  </a:ext>
                </a:extLst>
              </a:tr>
              <a:tr h="0">
                <a:tc>
                  <a:txBody>
                    <a:bodyPr/>
                    <a:lstStyle/>
                    <a:p>
                      <a:pPr algn="ctr"/>
                      <a:r>
                        <a:rPr lang="en-US" sz="1400" dirty="0">
                          <a:latin typeface="Franklin Gothic Book" panose="020B0503020102020204" pitchFamily="34" charset="0"/>
                        </a:rPr>
                        <a:t>Graduate Assistants</a:t>
                      </a:r>
                    </a:p>
                  </a:txBody>
                  <a:tcPr/>
                </a:tc>
                <a:tc>
                  <a:txBody>
                    <a:bodyPr/>
                    <a:lstStyle/>
                    <a:p>
                      <a:pPr algn="ctr"/>
                      <a:r>
                        <a:rPr lang="en-US" sz="1400" dirty="0">
                          <a:latin typeface="Franklin Gothic Book" panose="020B0503020102020204" pitchFamily="34" charset="0"/>
                        </a:rPr>
                        <a:t>6 Hours</a:t>
                      </a:r>
                    </a:p>
                  </a:txBody>
                  <a:tcPr/>
                </a:tc>
                <a:tc>
                  <a:txBody>
                    <a:bodyPr/>
                    <a:lstStyle/>
                    <a:p>
                      <a:pPr algn="ctr"/>
                      <a:r>
                        <a:rPr lang="en-US" sz="1400" dirty="0">
                          <a:latin typeface="Franklin Gothic Book" panose="020B0503020102020204" pitchFamily="34" charset="0"/>
                        </a:rPr>
                        <a:t>3 Hours</a:t>
                      </a:r>
                    </a:p>
                  </a:txBody>
                  <a:tcPr/>
                </a:tc>
                <a:extLst>
                  <a:ext uri="{0D108BD9-81ED-4DB2-BD59-A6C34878D82A}">
                    <a16:rowId xmlns:a16="http://schemas.microsoft.com/office/drawing/2014/main" val="3205976167"/>
                  </a:ext>
                </a:extLst>
              </a:tr>
              <a:tr h="0">
                <a:tc>
                  <a:txBody>
                    <a:bodyPr/>
                    <a:lstStyle/>
                    <a:p>
                      <a:pPr algn="ctr"/>
                      <a:r>
                        <a:rPr lang="en-US" sz="1400" dirty="0">
                          <a:latin typeface="Franklin Gothic Book" panose="020B0503020102020204" pitchFamily="34" charset="0"/>
                        </a:rPr>
                        <a:t>Pharmacy</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12 Hours</a:t>
                      </a:r>
                    </a:p>
                  </a:txBody>
                  <a:tcPr/>
                </a:tc>
                <a:extLst>
                  <a:ext uri="{0D108BD9-81ED-4DB2-BD59-A6C34878D82A}">
                    <a16:rowId xmlns:a16="http://schemas.microsoft.com/office/drawing/2014/main" val="3940708501"/>
                  </a:ext>
                </a:extLst>
              </a:tr>
              <a:tr h="0">
                <a:tc>
                  <a:txBody>
                    <a:bodyPr/>
                    <a:lstStyle/>
                    <a:p>
                      <a:pPr algn="ctr"/>
                      <a:r>
                        <a:rPr lang="en-US" sz="1400" dirty="0">
                          <a:latin typeface="Franklin Gothic Book" panose="020B0503020102020204" pitchFamily="34" charset="0"/>
                        </a:rPr>
                        <a:t>Dental</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12 Hours</a:t>
                      </a:r>
                    </a:p>
                  </a:txBody>
                  <a:tcPr/>
                </a:tc>
                <a:extLst>
                  <a:ext uri="{0D108BD9-81ED-4DB2-BD59-A6C34878D82A}">
                    <a16:rowId xmlns:a16="http://schemas.microsoft.com/office/drawing/2014/main" val="3587688320"/>
                  </a:ext>
                </a:extLst>
              </a:tr>
            </a:tbl>
          </a:graphicData>
        </a:graphic>
      </p:graphicFrame>
    </p:spTree>
    <p:extLst>
      <p:ext uri="{BB962C8B-B14F-4D97-AF65-F5344CB8AC3E}">
        <p14:creationId xmlns:p14="http://schemas.microsoft.com/office/powerpoint/2010/main" val="149654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Eligibility Guidelines</a:t>
            </a:r>
          </a:p>
        </p:txBody>
      </p:sp>
      <p:sp>
        <p:nvSpPr>
          <p:cNvPr id="2" name="TextBox 1">
            <a:extLst>
              <a:ext uri="{FF2B5EF4-FFF2-40B4-BE49-F238E27FC236}">
                <a16:creationId xmlns:a16="http://schemas.microsoft.com/office/drawing/2014/main" id="{A3AB83A5-34CB-D8CD-45FF-23CFA5BF3B1B}"/>
              </a:ext>
            </a:extLst>
          </p:cNvPr>
          <p:cNvSpPr txBox="1"/>
          <p:nvPr/>
        </p:nvSpPr>
        <p:spPr>
          <a:xfrm>
            <a:off x="709748" y="1319470"/>
            <a:ext cx="11051584" cy="3539430"/>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DNP students, no matter how many classes they are enrolled in,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Each international student, no matter how many classes they are enrolled in,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Part time students are not eligible. Students who take online classes exclusively, regardless of if they meet the credit hours requirement above, are not eligible.</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Dependent coverage is available. Payment must be made directly to Academic HealthPlans and may not be billed to the student’s account. Dependents will NOT automatically be re-enrolled. You will need to re-enroll them by each semester’s deadline.</a:t>
            </a:r>
          </a:p>
        </p:txBody>
      </p:sp>
    </p:spTree>
    <p:extLst>
      <p:ext uri="{BB962C8B-B14F-4D97-AF65-F5344CB8AC3E}">
        <p14:creationId xmlns:p14="http://schemas.microsoft.com/office/powerpoint/2010/main" val="424161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3">
            <a:extLst>
              <a:ext uri="{FF2B5EF4-FFF2-40B4-BE49-F238E27FC236}">
                <a16:creationId xmlns:a16="http://schemas.microsoft.com/office/drawing/2014/main" id="{EB68E668-3C74-234C-BC61-DF9D0358CEEE}"/>
              </a:ext>
            </a:extLst>
          </p:cNvPr>
          <p:cNvSpPr/>
          <p:nvPr/>
        </p:nvSpPr>
        <p:spPr>
          <a:xfrm>
            <a:off x="7609759" y="5276746"/>
            <a:ext cx="4582241" cy="77570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Rounded Rectangle 23">
            <a:extLst>
              <a:ext uri="{FF2B5EF4-FFF2-40B4-BE49-F238E27FC236}">
                <a16:creationId xmlns:a16="http://schemas.microsoft.com/office/drawing/2014/main" id="{2C6F5262-6817-6440-A6E1-FB1D308B76D3}"/>
              </a:ext>
            </a:extLst>
          </p:cNvPr>
          <p:cNvSpPr/>
          <p:nvPr/>
        </p:nvSpPr>
        <p:spPr>
          <a:xfrm>
            <a:off x="7609759" y="4220833"/>
            <a:ext cx="4582241" cy="993424"/>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0" name="Rounded Rectangle 23">
            <a:extLst>
              <a:ext uri="{FF2B5EF4-FFF2-40B4-BE49-F238E27FC236}">
                <a16:creationId xmlns:a16="http://schemas.microsoft.com/office/drawing/2014/main" id="{2B4513A5-5D09-A74A-8DBF-36112B4BFA81}"/>
              </a:ext>
            </a:extLst>
          </p:cNvPr>
          <p:cNvSpPr/>
          <p:nvPr/>
        </p:nvSpPr>
        <p:spPr>
          <a:xfrm>
            <a:off x="7609759" y="3175805"/>
            <a:ext cx="4582241" cy="982538"/>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9" name="Rounded Rectangle 23">
            <a:extLst>
              <a:ext uri="{FF2B5EF4-FFF2-40B4-BE49-F238E27FC236}">
                <a16:creationId xmlns:a16="http://schemas.microsoft.com/office/drawing/2014/main" id="{094A7693-09FC-AD49-BD0A-7CECB7CE1337}"/>
              </a:ext>
            </a:extLst>
          </p:cNvPr>
          <p:cNvSpPr/>
          <p:nvPr/>
        </p:nvSpPr>
        <p:spPr>
          <a:xfrm>
            <a:off x="7609759" y="2283177"/>
            <a:ext cx="4582241" cy="83099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Rounded Rectangle 23">
            <a:extLst>
              <a:ext uri="{FF2B5EF4-FFF2-40B4-BE49-F238E27FC236}">
                <a16:creationId xmlns:a16="http://schemas.microsoft.com/office/drawing/2014/main" id="{97A265A5-3BA3-6141-B745-45A4FAE6DD3A}"/>
              </a:ext>
            </a:extLst>
          </p:cNvPr>
          <p:cNvSpPr/>
          <p:nvPr/>
        </p:nvSpPr>
        <p:spPr>
          <a:xfrm>
            <a:off x="7609759" y="1107520"/>
            <a:ext cx="4582241" cy="112405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7" name="TextBox 6">
            <a:extLst>
              <a:ext uri="{FF2B5EF4-FFF2-40B4-BE49-F238E27FC236}">
                <a16:creationId xmlns:a16="http://schemas.microsoft.com/office/drawing/2014/main" id="{86B6A9DD-B280-4CD7-8FCF-2C9327ED7704}"/>
              </a:ext>
            </a:extLst>
          </p:cNvPr>
          <p:cNvSpPr txBox="1"/>
          <p:nvPr/>
        </p:nvSpPr>
        <p:spPr>
          <a:xfrm>
            <a:off x="7740414" y="3429000"/>
            <a:ext cx="4278060" cy="461665"/>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Out-of-Pocket Maximum: </a:t>
            </a:r>
            <a:r>
              <a:rPr lang="en-US" sz="1200">
                <a:solidFill>
                  <a:schemeClr val="bg2">
                    <a:lumMod val="25000"/>
                  </a:schemeClr>
                </a:solidFill>
                <a:latin typeface="Franklin Gothic Book" panose="020B0503020102020204" pitchFamily="34" charset="0"/>
              </a:rPr>
              <a:t>The amount you will be responsible for before the insurance company begins to pay claims at 100%. </a:t>
            </a:r>
          </a:p>
        </p:txBody>
      </p:sp>
      <p:sp>
        <p:nvSpPr>
          <p:cNvPr id="9" name="TextBox 8">
            <a:extLst>
              <a:ext uri="{FF2B5EF4-FFF2-40B4-BE49-F238E27FC236}">
                <a16:creationId xmlns:a16="http://schemas.microsoft.com/office/drawing/2014/main" id="{44F3458D-79D5-41A9-ADB9-AA22D82D261A}"/>
              </a:ext>
            </a:extLst>
          </p:cNvPr>
          <p:cNvSpPr txBox="1"/>
          <p:nvPr/>
        </p:nvSpPr>
        <p:spPr>
          <a:xfrm>
            <a:off x="7740414" y="5433767"/>
            <a:ext cx="4210160" cy="461665"/>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Copayment: </a:t>
            </a:r>
            <a:r>
              <a:rPr lang="en-US" sz="1200">
                <a:solidFill>
                  <a:schemeClr val="bg2">
                    <a:lumMod val="25000"/>
                  </a:schemeClr>
                </a:solidFill>
                <a:latin typeface="Franklin Gothic Book" panose="020B0503020102020204" pitchFamily="34" charset="0"/>
              </a:rPr>
              <a:t>A fixed dollar amount you will have to pay when services are received. </a:t>
            </a:r>
            <a:endParaRPr lang="en-US">
              <a:solidFill>
                <a:schemeClr val="bg2">
                  <a:lumMod val="25000"/>
                </a:schemeClr>
              </a:solidFill>
              <a:latin typeface="Franklin Gothic Book" panose="020B0503020102020204" pitchFamily="34" charset="0"/>
            </a:endParaRPr>
          </a:p>
        </p:txBody>
      </p:sp>
      <p:sp>
        <p:nvSpPr>
          <p:cNvPr id="11" name="TextBox 10">
            <a:extLst>
              <a:ext uri="{FF2B5EF4-FFF2-40B4-BE49-F238E27FC236}">
                <a16:creationId xmlns:a16="http://schemas.microsoft.com/office/drawing/2014/main" id="{B7547B2C-AD4C-4466-9C7F-71098F2DE113}"/>
              </a:ext>
            </a:extLst>
          </p:cNvPr>
          <p:cNvSpPr txBox="1"/>
          <p:nvPr/>
        </p:nvSpPr>
        <p:spPr>
          <a:xfrm>
            <a:off x="7740414" y="4385760"/>
            <a:ext cx="4278060" cy="646331"/>
          </a:xfrm>
          <a:prstGeom prst="rect">
            <a:avLst/>
          </a:prstGeom>
          <a:noFill/>
        </p:spPr>
        <p:txBody>
          <a:bodyPr wrap="square">
            <a:spAutoFit/>
          </a:bodyPr>
          <a:lstStyle/>
          <a:p>
            <a:r>
              <a:rPr lang="en-US" sz="1200" b="1">
                <a:solidFill>
                  <a:schemeClr val="bg2">
                    <a:lumMod val="25000"/>
                  </a:schemeClr>
                </a:solidFill>
                <a:latin typeface="Franklin Gothic Book" panose="020B0503020102020204" pitchFamily="34" charset="0"/>
              </a:rPr>
              <a:t>Co-insurance: </a:t>
            </a:r>
            <a:r>
              <a:rPr lang="en-US" sz="1200">
                <a:solidFill>
                  <a:schemeClr val="bg2">
                    <a:lumMod val="25000"/>
                  </a:schemeClr>
                </a:solidFill>
                <a:latin typeface="Franklin Gothic Book" panose="020B0503020102020204" pitchFamily="34" charset="0"/>
              </a:rPr>
              <a:t>The percentage that the insurance company will pay for the listed services, after you meet your deductible and before your out-of-pocket max is met.</a:t>
            </a:r>
          </a:p>
        </p:txBody>
      </p:sp>
      <p:sp>
        <p:nvSpPr>
          <p:cNvPr id="13" name="TextBox 12">
            <a:extLst>
              <a:ext uri="{FF2B5EF4-FFF2-40B4-BE49-F238E27FC236}">
                <a16:creationId xmlns:a16="http://schemas.microsoft.com/office/drawing/2014/main" id="{08533CB8-9167-4ACC-BA8C-3A7EC3750164}"/>
              </a:ext>
            </a:extLst>
          </p:cNvPr>
          <p:cNvSpPr txBox="1"/>
          <p:nvPr/>
        </p:nvSpPr>
        <p:spPr>
          <a:xfrm>
            <a:off x="7740414" y="2433990"/>
            <a:ext cx="4210160" cy="461665"/>
          </a:xfrm>
          <a:prstGeom prst="rect">
            <a:avLst/>
          </a:prstGeom>
          <a:noFill/>
        </p:spPr>
        <p:txBody>
          <a:bodyPr wrap="square">
            <a:spAutoFit/>
          </a:bodyPr>
          <a:lstStyle/>
          <a:p>
            <a:pPr algn="just"/>
            <a:r>
              <a:rPr lang="en-US" sz="1200" b="1" dirty="0">
                <a:solidFill>
                  <a:schemeClr val="bg2">
                    <a:lumMod val="25000"/>
                  </a:schemeClr>
                </a:solidFill>
                <a:latin typeface="Franklin Gothic Book" panose="020B0503020102020204" pitchFamily="34" charset="0"/>
              </a:rPr>
              <a:t>Deductible: </a:t>
            </a:r>
            <a:r>
              <a:rPr lang="en-US" sz="1200" dirty="0">
                <a:solidFill>
                  <a:schemeClr val="bg2">
                    <a:lumMod val="25000"/>
                  </a:schemeClr>
                </a:solidFill>
                <a:latin typeface="Franklin Gothic Book" panose="020B0503020102020204" pitchFamily="34" charset="0"/>
              </a:rPr>
              <a:t>The amount you will pay out-of-pocket before the insurance company begins to pay. </a:t>
            </a:r>
          </a:p>
        </p:txBody>
      </p:sp>
      <p:sp>
        <p:nvSpPr>
          <p:cNvPr id="15" name="TextBox 14">
            <a:extLst>
              <a:ext uri="{FF2B5EF4-FFF2-40B4-BE49-F238E27FC236}">
                <a16:creationId xmlns:a16="http://schemas.microsoft.com/office/drawing/2014/main" id="{85E838C2-8C1A-4686-BBE9-112D8AAFD39D}"/>
              </a:ext>
            </a:extLst>
          </p:cNvPr>
          <p:cNvSpPr txBox="1"/>
          <p:nvPr/>
        </p:nvSpPr>
        <p:spPr>
          <a:xfrm>
            <a:off x="7740414" y="1237261"/>
            <a:ext cx="4210160" cy="830997"/>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Preferred Provider Organization (PPO): </a:t>
            </a:r>
            <a:r>
              <a:rPr lang="en-US" sz="1200">
                <a:solidFill>
                  <a:schemeClr val="bg2">
                    <a:lumMod val="25000"/>
                  </a:schemeClr>
                </a:solidFill>
                <a:latin typeface="Franklin Gothic Book" panose="020B0503020102020204" pitchFamily="34" charset="0"/>
              </a:rPr>
              <a:t>A type of health plan that contracts with medical providers to create a network of participating providers. You pay less if you use providers that belong to the plan's network.</a:t>
            </a:r>
          </a:p>
        </p:txBody>
      </p:sp>
      <p:sp>
        <p:nvSpPr>
          <p:cNvPr id="17" name="Title 3">
            <a:extLst>
              <a:ext uri="{FF2B5EF4-FFF2-40B4-BE49-F238E27FC236}">
                <a16:creationId xmlns:a16="http://schemas.microsoft.com/office/drawing/2014/main" id="{EBE08B20-DCDE-904D-A4CC-D39D51F94F0A}"/>
              </a:ext>
            </a:extLst>
          </p:cNvPr>
          <p:cNvSpPr>
            <a:spLocks noGrp="1"/>
          </p:cNvSpPr>
          <p:nvPr>
            <p:ph type="title"/>
          </p:nvPr>
        </p:nvSpPr>
        <p:spPr>
          <a:xfrm>
            <a:off x="709748" y="295072"/>
            <a:ext cx="5974081" cy="911277"/>
          </a:xfrm>
        </p:spPr>
        <p:txBody>
          <a:bodyPr/>
          <a:lstStyle/>
          <a:p>
            <a:r>
              <a:rPr lang="en-US"/>
              <a:t>Your Plan Benefits Explained</a:t>
            </a:r>
          </a:p>
        </p:txBody>
      </p:sp>
      <p:pic>
        <p:nvPicPr>
          <p:cNvPr id="4" name="Picture 3">
            <a:extLst>
              <a:ext uri="{FF2B5EF4-FFF2-40B4-BE49-F238E27FC236}">
                <a16:creationId xmlns:a16="http://schemas.microsoft.com/office/drawing/2014/main" id="{07B0F84B-8D70-4432-9E09-2659863A834A}"/>
              </a:ext>
            </a:extLst>
          </p:cNvPr>
          <p:cNvPicPr>
            <a:picLocks noChangeAspect="1"/>
          </p:cNvPicPr>
          <p:nvPr/>
        </p:nvPicPr>
        <p:blipFill>
          <a:blip r:embed="rId3"/>
          <a:stretch>
            <a:fillRect/>
          </a:stretch>
        </p:blipFill>
        <p:spPr>
          <a:xfrm>
            <a:off x="252878" y="1271515"/>
            <a:ext cx="7115455" cy="4623917"/>
          </a:xfrm>
          <a:prstGeom prst="rect">
            <a:avLst/>
          </a:prstGeom>
        </p:spPr>
      </p:pic>
    </p:spTree>
    <p:extLst>
      <p:ext uri="{BB962C8B-B14F-4D97-AF65-F5344CB8AC3E}">
        <p14:creationId xmlns:p14="http://schemas.microsoft.com/office/powerpoint/2010/main" val="314232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3">
            <a:extLst>
              <a:ext uri="{FF2B5EF4-FFF2-40B4-BE49-F238E27FC236}">
                <a16:creationId xmlns:a16="http://schemas.microsoft.com/office/drawing/2014/main" id="{C5EED322-38D7-2E47-A6E7-C6F4691B9FE8}"/>
              </a:ext>
            </a:extLst>
          </p:cNvPr>
          <p:cNvSpPr/>
          <p:nvPr/>
        </p:nvSpPr>
        <p:spPr>
          <a:xfrm>
            <a:off x="5984352" y="3712028"/>
            <a:ext cx="4429990"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5" name="Rounded Rectangle 23">
            <a:extLst>
              <a:ext uri="{FF2B5EF4-FFF2-40B4-BE49-F238E27FC236}">
                <a16:creationId xmlns:a16="http://schemas.microsoft.com/office/drawing/2014/main" id="{CAE7FC4A-AF8A-8D47-8F6A-F943BE5162A4}"/>
              </a:ext>
            </a:extLst>
          </p:cNvPr>
          <p:cNvSpPr/>
          <p:nvPr/>
        </p:nvSpPr>
        <p:spPr>
          <a:xfrm>
            <a:off x="3000503" y="3712028"/>
            <a:ext cx="2775361"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4" name="Rounded Rectangle 23">
            <a:extLst>
              <a:ext uri="{FF2B5EF4-FFF2-40B4-BE49-F238E27FC236}">
                <a16:creationId xmlns:a16="http://schemas.microsoft.com/office/drawing/2014/main" id="{0F928C18-FB79-D444-A7A9-4811373A766E}"/>
              </a:ext>
            </a:extLst>
          </p:cNvPr>
          <p:cNvSpPr/>
          <p:nvPr/>
        </p:nvSpPr>
        <p:spPr>
          <a:xfrm>
            <a:off x="871354" y="3712028"/>
            <a:ext cx="1958932"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91214139-A96B-4CB6-8385-4F497B051302}"/>
              </a:ext>
            </a:extLst>
          </p:cNvPr>
          <p:cNvSpPr txBox="1"/>
          <p:nvPr/>
        </p:nvSpPr>
        <p:spPr>
          <a:xfrm>
            <a:off x="1085945" y="3859324"/>
            <a:ext cx="1561439" cy="954106"/>
          </a:xfrm>
          <a:prstGeom prst="rect">
            <a:avLst/>
          </a:prstGeom>
          <a:noFill/>
        </p:spPr>
        <p:txBody>
          <a:bodyPr wrap="square" rtlCol="0">
            <a:spAutoFit/>
          </a:bodyPr>
          <a:lstStyle/>
          <a:p>
            <a:r>
              <a:rPr lang="en-US" sz="1400" b="1" dirty="0">
                <a:solidFill>
                  <a:schemeClr val="bg2">
                    <a:lumMod val="25000"/>
                  </a:schemeClr>
                </a:solidFill>
                <a:latin typeface="Franklin Gothic Book" panose="020B0503020102020204" pitchFamily="34" charset="0"/>
              </a:rPr>
              <a:t>Open Enrollment:</a:t>
            </a:r>
          </a:p>
          <a:p>
            <a:r>
              <a:rPr lang="en-US" sz="1400" dirty="0">
                <a:solidFill>
                  <a:schemeClr val="bg2">
                    <a:lumMod val="25000"/>
                  </a:schemeClr>
                </a:solidFill>
                <a:latin typeface="Franklin Gothic Book" panose="020B0503020102020204" pitchFamily="34" charset="0"/>
              </a:rPr>
              <a:t>Dates during which you can enroll in the plan. </a:t>
            </a:r>
          </a:p>
        </p:txBody>
      </p:sp>
      <p:sp>
        <p:nvSpPr>
          <p:cNvPr id="10" name="TextBox 9">
            <a:extLst>
              <a:ext uri="{FF2B5EF4-FFF2-40B4-BE49-F238E27FC236}">
                <a16:creationId xmlns:a16="http://schemas.microsoft.com/office/drawing/2014/main" id="{E8A5A9CC-B85D-4823-8A97-92468F37F9B1}"/>
              </a:ext>
            </a:extLst>
          </p:cNvPr>
          <p:cNvSpPr txBox="1"/>
          <p:nvPr/>
        </p:nvSpPr>
        <p:spPr>
          <a:xfrm>
            <a:off x="3208991" y="3859323"/>
            <a:ext cx="2566873"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2">
                    <a:lumMod val="25000"/>
                  </a:schemeClr>
                </a:solidFill>
                <a:effectLst/>
                <a:uLnTx/>
                <a:uFillTx/>
                <a:latin typeface="Franklin Gothic Book" panose="020B0503020102020204" pitchFamily="34" charset="0"/>
              </a:rPr>
              <a:t>Coverage Period: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2">
                    <a:lumMod val="25000"/>
                  </a:schemeClr>
                </a:solidFill>
                <a:effectLst/>
                <a:uLnTx/>
                <a:uFillTx/>
                <a:latin typeface="Franklin Gothic Book" panose="020B0503020102020204" pitchFamily="34" charset="0"/>
              </a:rPr>
              <a:t>The dates that your health insurance will pay your claims for the current plan year. </a:t>
            </a:r>
          </a:p>
        </p:txBody>
      </p:sp>
      <p:sp>
        <p:nvSpPr>
          <p:cNvPr id="11" name="TextBox 10">
            <a:extLst>
              <a:ext uri="{FF2B5EF4-FFF2-40B4-BE49-F238E27FC236}">
                <a16:creationId xmlns:a16="http://schemas.microsoft.com/office/drawing/2014/main" id="{450F4181-E58E-4E3F-9BA0-21DEB85FDE48}"/>
              </a:ext>
            </a:extLst>
          </p:cNvPr>
          <p:cNvSpPr txBox="1"/>
          <p:nvPr/>
        </p:nvSpPr>
        <p:spPr>
          <a:xfrm>
            <a:off x="6201569" y="3859324"/>
            <a:ext cx="4016829"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2">
                    <a:lumMod val="25000"/>
                  </a:schemeClr>
                </a:solidFill>
                <a:effectLst/>
                <a:uLnTx/>
                <a:uFillTx/>
                <a:latin typeface="Franklin Gothic Book" panose="020B0503020102020204" pitchFamily="34" charset="0"/>
              </a:rPr>
              <a:t>Premium: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2">
                    <a:lumMod val="25000"/>
                  </a:schemeClr>
                </a:solidFill>
                <a:effectLst/>
                <a:uLnTx/>
                <a:uFillTx/>
                <a:latin typeface="Franklin Gothic Book" panose="020B0503020102020204" pitchFamily="34" charset="0"/>
              </a:rPr>
              <a:t>The amount that you will pay per semester for your coverage. (If an annual coverage period is offered, you may purchase insurance for the entire year.) </a:t>
            </a:r>
          </a:p>
        </p:txBody>
      </p:sp>
      <p:sp>
        <p:nvSpPr>
          <p:cNvPr id="17" name="Title 3">
            <a:extLst>
              <a:ext uri="{FF2B5EF4-FFF2-40B4-BE49-F238E27FC236}">
                <a16:creationId xmlns:a16="http://schemas.microsoft.com/office/drawing/2014/main" id="{22A53251-5BFE-124D-B00D-5BD2E75AD1B2}"/>
              </a:ext>
            </a:extLst>
          </p:cNvPr>
          <p:cNvSpPr>
            <a:spLocks noGrp="1"/>
          </p:cNvSpPr>
          <p:nvPr>
            <p:ph type="title"/>
          </p:nvPr>
        </p:nvSpPr>
        <p:spPr>
          <a:xfrm>
            <a:off x="709748" y="295072"/>
            <a:ext cx="5974081" cy="911277"/>
          </a:xfrm>
        </p:spPr>
        <p:txBody>
          <a:bodyPr/>
          <a:lstStyle/>
          <a:p>
            <a:r>
              <a:rPr lang="en-US" dirty="0"/>
              <a:t>Important Dates and Plan Cost</a:t>
            </a:r>
          </a:p>
        </p:txBody>
      </p:sp>
      <p:sp>
        <p:nvSpPr>
          <p:cNvPr id="2" name="TextBox 1">
            <a:extLst>
              <a:ext uri="{FF2B5EF4-FFF2-40B4-BE49-F238E27FC236}">
                <a16:creationId xmlns:a16="http://schemas.microsoft.com/office/drawing/2014/main" id="{8B79F17E-EB3E-3906-2FF4-DF51C15C257F}"/>
              </a:ext>
            </a:extLst>
          </p:cNvPr>
          <p:cNvSpPr txBox="1"/>
          <p:nvPr/>
        </p:nvSpPr>
        <p:spPr>
          <a:xfrm>
            <a:off x="2786699" y="1822871"/>
            <a:ext cx="4827153" cy="276999"/>
          </a:xfrm>
          <a:prstGeom prst="rect">
            <a:avLst/>
          </a:prstGeom>
          <a:noFill/>
        </p:spPr>
        <p:txBody>
          <a:bodyPr wrap="square" rtlCol="0">
            <a:spAutoFit/>
          </a:bodyPr>
          <a:lstStyle/>
          <a:p>
            <a:r>
              <a:rPr lang="en-US" sz="1200" b="1" dirty="0">
                <a:solidFill>
                  <a:srgbClr val="00A499"/>
                </a:solidFill>
                <a:latin typeface="Franklin Gothic Book" panose="020B0503020102020204" pitchFamily="34" charset="0"/>
              </a:rPr>
              <a:t>For Dependent(s)</a:t>
            </a:r>
            <a:r>
              <a:rPr lang="en-US" sz="1200" dirty="0">
                <a:solidFill>
                  <a:srgbClr val="00A499"/>
                </a:solidFill>
                <a:latin typeface="Franklin Gothic Book" panose="020B0503020102020204" pitchFamily="34" charset="0"/>
              </a:rPr>
              <a:t> </a:t>
            </a:r>
          </a:p>
        </p:txBody>
      </p:sp>
      <p:pic>
        <p:nvPicPr>
          <p:cNvPr id="5" name="Picture 4">
            <a:extLst>
              <a:ext uri="{FF2B5EF4-FFF2-40B4-BE49-F238E27FC236}">
                <a16:creationId xmlns:a16="http://schemas.microsoft.com/office/drawing/2014/main" id="{06358F7E-A9C5-4E0E-AD85-A47EE1CC2C2F}"/>
              </a:ext>
            </a:extLst>
          </p:cNvPr>
          <p:cNvPicPr>
            <a:picLocks noChangeAspect="1"/>
          </p:cNvPicPr>
          <p:nvPr/>
        </p:nvPicPr>
        <p:blipFill>
          <a:blip r:embed="rId3"/>
          <a:stretch>
            <a:fillRect/>
          </a:stretch>
        </p:blipFill>
        <p:spPr>
          <a:xfrm>
            <a:off x="849660" y="1454337"/>
            <a:ext cx="10269383" cy="1857634"/>
          </a:xfrm>
          <a:prstGeom prst="rect">
            <a:avLst/>
          </a:prstGeom>
        </p:spPr>
      </p:pic>
      <p:sp>
        <p:nvSpPr>
          <p:cNvPr id="7" name="TextBox 6">
            <a:extLst>
              <a:ext uri="{FF2B5EF4-FFF2-40B4-BE49-F238E27FC236}">
                <a16:creationId xmlns:a16="http://schemas.microsoft.com/office/drawing/2014/main" id="{E3C13969-0FA0-4F6B-AFE6-3CD8F755004E}"/>
              </a:ext>
            </a:extLst>
          </p:cNvPr>
          <p:cNvSpPr txBox="1"/>
          <p:nvPr/>
        </p:nvSpPr>
        <p:spPr>
          <a:xfrm>
            <a:off x="2902998" y="1997593"/>
            <a:ext cx="1429305" cy="276999"/>
          </a:xfrm>
          <a:prstGeom prst="rect">
            <a:avLst/>
          </a:prstGeom>
          <a:noFill/>
        </p:spPr>
        <p:txBody>
          <a:bodyPr wrap="square" rtlCol="0">
            <a:spAutoFit/>
          </a:bodyPr>
          <a:lstStyle/>
          <a:p>
            <a:r>
              <a:rPr lang="en-US" sz="1200" b="1" dirty="0">
                <a:solidFill>
                  <a:srgbClr val="00A499"/>
                </a:solidFill>
                <a:latin typeface="+mj-lt"/>
              </a:rPr>
              <a:t>For Dependent(s)</a:t>
            </a:r>
          </a:p>
        </p:txBody>
      </p:sp>
    </p:spTree>
    <p:extLst>
      <p:ext uri="{BB962C8B-B14F-4D97-AF65-F5344CB8AC3E}">
        <p14:creationId xmlns:p14="http://schemas.microsoft.com/office/powerpoint/2010/main" val="32491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DE95F-D2FE-4645-AFDF-45AC804C14CE}"/>
              </a:ext>
            </a:extLst>
          </p:cNvPr>
          <p:cNvPicPr>
            <a:picLocks noChangeAspect="1"/>
          </p:cNvPicPr>
          <p:nvPr/>
        </p:nvPicPr>
        <p:blipFill>
          <a:blip r:embed="rId3"/>
          <a:srcRect t="4779" b="4779"/>
          <a:stretch/>
        </p:blipFill>
        <p:spPr>
          <a:xfrm>
            <a:off x="823875" y="-1"/>
            <a:ext cx="11368125" cy="6857997"/>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1" y="3"/>
            <a:ext cx="4997513"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52315D7-9968-A111-546A-B6D9619E164C}"/>
              </a:ext>
            </a:extLst>
          </p:cNvPr>
          <p:cNvSpPr/>
          <p:nvPr/>
        </p:nvSpPr>
        <p:spPr>
          <a:xfrm>
            <a:off x="-1" y="0"/>
            <a:ext cx="7840301" cy="1558869"/>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221566" y="283656"/>
            <a:ext cx="7696728" cy="1558869"/>
          </a:xfrm>
          <a:prstGeom prst="rect">
            <a:avLst/>
          </a:prstGeom>
          <a:noFill/>
        </p:spPr>
        <p:txBody>
          <a:bodyPr/>
          <a:lstStyle/>
          <a:p>
            <a:pPr marL="0" indent="0">
              <a:spcAft>
                <a:spcPts val="500"/>
              </a:spcAft>
              <a:buNone/>
            </a:pPr>
            <a:r>
              <a:rPr lang="en-US" sz="3600" dirty="0">
                <a:solidFill>
                  <a:schemeClr val="bg1"/>
                </a:solidFill>
                <a:latin typeface="Franklin Gothic Medium" panose="020B0603020102020204" pitchFamily="34" charset="0"/>
              </a:rPr>
              <a:t>Academic Emergency Services (AES)</a:t>
            </a:r>
            <a:endParaRPr lang="en-US" sz="3600" dirty="0">
              <a:solidFill>
                <a:schemeClr val="bg1"/>
              </a:solidFill>
              <a:latin typeface="Franklin Gothic Book" panose="020B0503020102020204" pitchFamily="34" charset="0"/>
            </a:endParaRPr>
          </a:p>
          <a:p>
            <a:pPr marL="0" indent="0">
              <a:spcAft>
                <a:spcPts val="500"/>
              </a:spcAft>
              <a:buNone/>
            </a:pPr>
            <a:r>
              <a:rPr lang="en-US" sz="1600" dirty="0">
                <a:solidFill>
                  <a:schemeClr val="bg1"/>
                </a:solidFill>
                <a:latin typeface="Franklin Gothic Book" panose="020B0503020102020204" pitchFamily="34" charset="0"/>
              </a:rPr>
              <a:t>Immediate access to assistance if you experience a travel related crisis.</a:t>
            </a:r>
            <a:endParaRPr lang="en-US" sz="1800" dirty="0">
              <a:solidFill>
                <a:schemeClr val="bg1"/>
              </a:solidFill>
              <a:latin typeface="Franklin Gothic Book" panose="020B0503020102020204" pitchFamily="34" charset="0"/>
            </a:endParaRPr>
          </a:p>
          <a:p>
            <a:pPr marL="0" indent="0">
              <a:spcAft>
                <a:spcPts val="500"/>
              </a:spcAft>
              <a:buNone/>
            </a:pPr>
            <a:endParaRPr lang="en-US" sz="1800" dirty="0">
              <a:solidFill>
                <a:schemeClr val="bg1"/>
              </a:solidFill>
              <a:latin typeface="Franklin Gothic Book" panose="020B0503020102020204" pitchFamily="34" charset="0"/>
            </a:endParaRPr>
          </a:p>
          <a:p>
            <a:pPr marL="0" indent="0">
              <a:spcAft>
                <a:spcPts val="500"/>
              </a:spcAft>
              <a:buNone/>
            </a:pPr>
            <a:endParaRPr lang="en-US" sz="1800" dirty="0">
              <a:solidFill>
                <a:schemeClr val="bg1"/>
              </a:solidFill>
              <a:latin typeface="Franklin Gothic Book" panose="020B0503020102020204" pitchFamily="34" charset="0"/>
            </a:endParaRPr>
          </a:p>
        </p:txBody>
      </p:sp>
      <p:sp>
        <p:nvSpPr>
          <p:cNvPr id="8" name="TextBox 7">
            <a:extLst>
              <a:ext uri="{FF2B5EF4-FFF2-40B4-BE49-F238E27FC236}">
                <a16:creationId xmlns:a16="http://schemas.microsoft.com/office/drawing/2014/main" id="{3A46A40B-1C08-4621-9DEB-B1DBC38756D3}"/>
              </a:ext>
            </a:extLst>
          </p:cNvPr>
          <p:cNvSpPr txBox="1"/>
          <p:nvPr/>
        </p:nvSpPr>
        <p:spPr>
          <a:xfrm>
            <a:off x="233426" y="1939747"/>
            <a:ext cx="4530657" cy="4031873"/>
          </a:xfrm>
          <a:prstGeom prst="rect">
            <a:avLst/>
          </a:prstGeom>
          <a:noFill/>
          <a:ln>
            <a:solidFill>
              <a:schemeClr val="accent2"/>
            </a:solidFill>
          </a:ln>
        </p:spPr>
        <p:txBody>
          <a:bodyPr wrap="square">
            <a:spAutoFit/>
          </a:bodyPr>
          <a:lstStyle/>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Emergency medical evacuation - If you are overseas and an emergency occurs, we will get you out of there ASAP. </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Medically advisable repatriation - If you are studying in the U.S., we will make sure you get back home if your health depends on it.</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Visit by family or friends  - If there is a medical emergency and you are hospitalized, we will make sure the ones that care about you most are there to support you. </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Pre-travel information, lost luggage assistance, prescription assistance, translation assistance, emergency message transmittal.</a:t>
            </a:r>
          </a:p>
        </p:txBody>
      </p:sp>
      <p:sp>
        <p:nvSpPr>
          <p:cNvPr id="7" name="Rounded Rectangle 23">
            <a:extLst>
              <a:ext uri="{FF2B5EF4-FFF2-40B4-BE49-F238E27FC236}">
                <a16:creationId xmlns:a16="http://schemas.microsoft.com/office/drawing/2014/main" id="{D50698D7-D6BB-D44C-92F0-364C9BD72A0B}"/>
              </a:ext>
            </a:extLst>
          </p:cNvPr>
          <p:cNvSpPr/>
          <p:nvPr/>
        </p:nvSpPr>
        <p:spPr>
          <a:xfrm>
            <a:off x="9031377" y="4626408"/>
            <a:ext cx="3160623" cy="2004583"/>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9" name="TextBox 8">
            <a:extLst>
              <a:ext uri="{FF2B5EF4-FFF2-40B4-BE49-F238E27FC236}">
                <a16:creationId xmlns:a16="http://schemas.microsoft.com/office/drawing/2014/main" id="{6FE73C45-7812-D744-AC94-62ADDFE95C30}"/>
              </a:ext>
            </a:extLst>
          </p:cNvPr>
          <p:cNvSpPr txBox="1"/>
          <p:nvPr/>
        </p:nvSpPr>
        <p:spPr>
          <a:xfrm>
            <a:off x="9187626" y="4777209"/>
            <a:ext cx="2782808" cy="1908215"/>
          </a:xfrm>
          <a:prstGeom prst="rect">
            <a:avLst/>
          </a:prstGeom>
          <a:noFill/>
        </p:spPr>
        <p:txBody>
          <a:bodyPr wrap="square" rtlCol="0">
            <a:spAutoFit/>
          </a:bodyPr>
          <a:lstStyle/>
          <a:p>
            <a:r>
              <a:rPr lang="en-US" sz="1200" dirty="0">
                <a:solidFill>
                  <a:schemeClr val="bg2">
                    <a:lumMod val="25000"/>
                  </a:schemeClr>
                </a:solidFill>
                <a:latin typeface="Franklin Gothic Book" panose="020B0503020102020204" pitchFamily="34" charset="0"/>
              </a:rPr>
              <a:t>If you need medical or travel assistance, regardless of the nature or severity of your situation, please contact </a:t>
            </a:r>
            <a:r>
              <a:rPr lang="en-US" sz="1200" dirty="0">
                <a:solidFill>
                  <a:schemeClr val="bg2">
                    <a:lumMod val="25000"/>
                  </a:schemeClr>
                </a:solidFill>
                <a:latin typeface="Franklin Gothic Medium" panose="020B0603020102020204" pitchFamily="34" charset="0"/>
              </a:rPr>
              <a:t>AES 24 hours a day / 7 days a week</a:t>
            </a:r>
          </a:p>
          <a:p>
            <a:endParaRPr lang="en-US" sz="1200" dirty="0">
              <a:solidFill>
                <a:schemeClr val="bg2">
                  <a:lumMod val="25000"/>
                </a:schemeClr>
              </a:solidFill>
              <a:latin typeface="Franklin Gothic Medium" panose="020B0603020102020204" pitchFamily="34" charset="0"/>
            </a:endParaRPr>
          </a:p>
          <a:p>
            <a:pPr>
              <a:spcAft>
                <a:spcPts val="400"/>
              </a:spcAft>
            </a:pPr>
            <a:r>
              <a:rPr lang="en-US" sz="1200" dirty="0">
                <a:solidFill>
                  <a:schemeClr val="bg2">
                    <a:lumMod val="25000"/>
                  </a:schemeClr>
                </a:solidFill>
                <a:latin typeface="Franklin Gothic Medium" panose="020B0603020102020204" pitchFamily="34" charset="0"/>
              </a:rPr>
              <a:t>TOLL FREE: </a:t>
            </a:r>
            <a:r>
              <a:rPr lang="en-US" sz="1200" dirty="0">
                <a:solidFill>
                  <a:schemeClr val="bg2">
                    <a:lumMod val="25000"/>
                  </a:schemeClr>
                </a:solidFill>
                <a:latin typeface="Franklin Gothic Book" panose="020B0503020102020204" pitchFamily="34" charset="0"/>
              </a:rPr>
              <a:t>1 (855) 873-3555</a:t>
            </a:r>
          </a:p>
          <a:p>
            <a:pPr>
              <a:spcAft>
                <a:spcPts val="400"/>
              </a:spcAft>
            </a:pPr>
            <a:r>
              <a:rPr lang="en-US" sz="1200" dirty="0">
                <a:solidFill>
                  <a:schemeClr val="bg2">
                    <a:lumMod val="25000"/>
                  </a:schemeClr>
                </a:solidFill>
                <a:latin typeface="Franklin Gothic Medium" panose="020B0603020102020204" pitchFamily="34" charset="0"/>
              </a:rPr>
              <a:t>OUTSIDE THE US: </a:t>
            </a:r>
            <a:r>
              <a:rPr lang="en-US" sz="1200" dirty="0">
                <a:solidFill>
                  <a:schemeClr val="bg2">
                    <a:lumMod val="25000"/>
                  </a:schemeClr>
                </a:solidFill>
                <a:latin typeface="Franklin Gothic Book" panose="020B0503020102020204" pitchFamily="34" charset="0"/>
              </a:rPr>
              <a:t>1 (610) 263-4660</a:t>
            </a:r>
          </a:p>
          <a:p>
            <a:pPr>
              <a:spcAft>
                <a:spcPts val="400"/>
              </a:spcAft>
            </a:pPr>
            <a:r>
              <a:rPr lang="en-US" sz="1200" dirty="0">
                <a:solidFill>
                  <a:schemeClr val="bg2">
                    <a:lumMod val="25000"/>
                  </a:schemeClr>
                </a:solidFill>
                <a:latin typeface="Franklin Gothic Medium" panose="020B0603020102020204" pitchFamily="34" charset="0"/>
              </a:rPr>
              <a:t>EMAIL: </a:t>
            </a:r>
            <a:r>
              <a:rPr lang="en-US" sz="1200" dirty="0">
                <a:solidFill>
                  <a:schemeClr val="bg2">
                    <a:lumMod val="25000"/>
                  </a:schemeClr>
                </a:solidFill>
                <a:latin typeface="Franklin Gothic Book" panose="020B0503020102020204" pitchFamily="34" charset="0"/>
              </a:rPr>
              <a:t>assistance@ahpcare.com</a:t>
            </a:r>
          </a:p>
          <a:p>
            <a:endParaRPr lang="en-US" sz="1200" dirty="0">
              <a:solidFill>
                <a:schemeClr val="bg2">
                  <a:lumMod val="25000"/>
                </a:schemeClr>
              </a:solidFill>
              <a:latin typeface="Franklin Gothic Book" panose="020B0503020102020204" pitchFamily="34" charset="0"/>
            </a:endParaRPr>
          </a:p>
        </p:txBody>
      </p:sp>
    </p:spTree>
    <p:extLst>
      <p:ext uri="{BB962C8B-B14F-4D97-AF65-F5344CB8AC3E}">
        <p14:creationId xmlns:p14="http://schemas.microsoft.com/office/powerpoint/2010/main" val="2651634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E54AF1-5235-D844-82DA-5A2CC43B42AA}"/>
              </a:ext>
            </a:extLst>
          </p:cNvPr>
          <p:cNvPicPr>
            <a:picLocks noChangeAspect="1"/>
          </p:cNvPicPr>
          <p:nvPr/>
        </p:nvPicPr>
        <p:blipFill>
          <a:blip r:embed="rId3"/>
          <a:srcRect t="1078" b="1078"/>
          <a:stretch/>
        </p:blipFill>
        <p:spPr>
          <a:xfrm>
            <a:off x="1678249" y="0"/>
            <a:ext cx="10513751" cy="6857997"/>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917100"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A93848-8B45-7371-5126-E596D92F6926}"/>
              </a:ext>
            </a:extLst>
          </p:cNvPr>
          <p:cNvSpPr/>
          <p:nvPr/>
        </p:nvSpPr>
        <p:spPr>
          <a:xfrm>
            <a:off x="0" y="1"/>
            <a:ext cx="6274052" cy="1558870"/>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97894" y="205201"/>
            <a:ext cx="7995493" cy="1558869"/>
          </a:xfrm>
          <a:prstGeom prst="rect">
            <a:avLst/>
          </a:prstGeom>
          <a:noFill/>
        </p:spPr>
        <p:txBody>
          <a:bodyPr/>
          <a:lstStyle/>
          <a:p>
            <a:pPr marL="0" indent="0">
              <a:spcAft>
                <a:spcPts val="500"/>
              </a:spcAft>
              <a:buNone/>
            </a:pPr>
            <a:r>
              <a:rPr lang="en-US" sz="3600" dirty="0">
                <a:solidFill>
                  <a:schemeClr val="bg1"/>
                </a:solidFill>
                <a:latin typeface="Franklin Gothic Medium" panose="020B0603020102020204" pitchFamily="34" charset="0"/>
              </a:rPr>
              <a:t>Academic Student</a:t>
            </a:r>
            <a:br>
              <a:rPr lang="en-US" sz="3600" dirty="0">
                <a:solidFill>
                  <a:schemeClr val="bg1"/>
                </a:solidFill>
                <a:latin typeface="Franklin Gothic Medium" panose="020B0603020102020204" pitchFamily="34" charset="0"/>
              </a:rPr>
            </a:br>
            <a:r>
              <a:rPr lang="en-US" sz="3600" dirty="0">
                <a:solidFill>
                  <a:schemeClr val="bg1"/>
                </a:solidFill>
                <a:latin typeface="Franklin Gothic Medium" panose="020B0603020102020204" pitchFamily="34" charset="0"/>
              </a:rPr>
              <a:t>Assistance Program (ASAP)</a:t>
            </a:r>
          </a:p>
        </p:txBody>
      </p:sp>
      <p:sp>
        <p:nvSpPr>
          <p:cNvPr id="8" name="TextBox 7">
            <a:extLst>
              <a:ext uri="{FF2B5EF4-FFF2-40B4-BE49-F238E27FC236}">
                <a16:creationId xmlns:a16="http://schemas.microsoft.com/office/drawing/2014/main" id="{3A46A40B-1C08-4621-9DEB-B1DBC38756D3}"/>
              </a:ext>
            </a:extLst>
          </p:cNvPr>
          <p:cNvSpPr txBox="1"/>
          <p:nvPr/>
        </p:nvSpPr>
        <p:spPr>
          <a:xfrm>
            <a:off x="333695" y="1969268"/>
            <a:ext cx="4002698" cy="3785652"/>
          </a:xfrm>
          <a:prstGeom prst="rect">
            <a:avLst/>
          </a:prstGeom>
          <a:noFill/>
          <a:ln>
            <a:solidFill>
              <a:schemeClr val="accent2"/>
            </a:solidFill>
          </a:ln>
        </p:spPr>
        <p:txBody>
          <a:bodyPr wrap="square">
            <a:spAutoFit/>
          </a:bodyPr>
          <a:lstStyle/>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Unlimited assessment, counseling and individual crisis intervention</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Support for stress, depression, family and relationship concerns, and substance abuse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Verified referrals to community programs and resources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Online searches for child and elder care services, schools, pet resources, etc.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Legal, financial, and identity theft consultations and resources</a:t>
            </a:r>
          </a:p>
        </p:txBody>
      </p:sp>
    </p:spTree>
    <p:extLst>
      <p:ext uri="{BB962C8B-B14F-4D97-AF65-F5344CB8AC3E}">
        <p14:creationId xmlns:p14="http://schemas.microsoft.com/office/powerpoint/2010/main" val="42739031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07EC9"/>
      </a:accent1>
      <a:accent2>
        <a:srgbClr val="3384C9"/>
      </a:accent2>
      <a:accent3>
        <a:srgbClr val="5B5C5B"/>
      </a:accent3>
      <a:accent4>
        <a:srgbClr val="A10000"/>
      </a:accent4>
      <a:accent5>
        <a:srgbClr val="F6FAF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cap="rnd">
          <a:solidFill>
            <a:schemeClr val="accent2"/>
          </a:solidFill>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456723F8F522469A54FB6003561D80" ma:contentTypeVersion="19" ma:contentTypeDescription="Create a new document." ma:contentTypeScope="" ma:versionID="3404b8b4c4e4af317a556cf77c92e6e3">
  <xsd:schema xmlns:xsd="http://www.w3.org/2001/XMLSchema" xmlns:xs="http://www.w3.org/2001/XMLSchema" xmlns:p="http://schemas.microsoft.com/office/2006/metadata/properties" xmlns:ns1="http://schemas.microsoft.com/sharepoint/v3" xmlns:ns2="c3f35a19-f056-4fd7-93f1-71a4793d93a6" xmlns:ns3="1bf36609-cd29-4055-86c4-96019cf31de0" targetNamespace="http://schemas.microsoft.com/office/2006/metadata/properties" ma:root="true" ma:fieldsID="1b4ea42c4160ca7e8c3a1de270998c8f" ns1:_="" ns2:_="" ns3:_="">
    <xsd:import namespace="http://schemas.microsoft.com/sharepoint/v3"/>
    <xsd:import namespace="c3f35a19-f056-4fd7-93f1-71a4793d93a6"/>
    <xsd:import namespace="1bf36609-cd29-4055-86c4-96019cf31de0"/>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2:SharedWithUsers" minOccurs="0"/>
                <xsd:element ref="ns2:SharedWithDetails" minOccurs="0"/>
                <xsd:element ref="ns3:MediaServiceLocation" minOccurs="0"/>
                <xsd:element ref="ns3:lcf76f155ced4ddcb4097134ff3c332f" minOccurs="0"/>
                <xsd:element ref="ns2: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f35a19-f056-4fd7-93f1-71a4793d93a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1597475-93cf-4551-86ee-f9832b926579}" ma:internalName="TaxCatchAll" ma:showField="CatchAllData" ma:web="c3f35a19-f056-4fd7-93f1-71a4793d93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f36609-cd29-4055-86c4-96019cf31de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5" nillable="true" ma:displayName="Location"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ce3fd3c-7342-4b30-806c-c2df1469d48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3f35a19-f056-4fd7-93f1-71a4793d93a6" xsi:nil="true"/>
    <lcf76f155ced4ddcb4097134ff3c332f xmlns="1bf36609-cd29-4055-86c4-96019cf31de0">
      <Terms xmlns="http://schemas.microsoft.com/office/infopath/2007/PartnerControls"/>
    </lcf76f155ced4ddcb4097134ff3c332f>
    <PublishingExpirationDate xmlns="http://schemas.microsoft.com/sharepoint/v3" xsi:nil="true"/>
    <PublishingStartDate xmlns="http://schemas.microsoft.com/sharepoint/v3" xsi:nil="true"/>
    <_ip_UnifiedCompliancePolicyUIAction xmlns="http://schemas.microsoft.com/sharepoint/v3" xsi:nil="true"/>
    <_ip_UnifiedCompliancePolicyProperties xmlns="http://schemas.microsoft.com/sharepoint/v3" xsi:nil="true"/>
    <_dlc_DocId xmlns="c3f35a19-f056-4fd7-93f1-71a4793d93a6">F3THY7KKZEJ4-1635551863-971495</_dlc_DocId>
    <MediaLengthInSeconds xmlns="1bf36609-cd29-4055-86c4-96019cf31de0" xsi:nil="true"/>
    <_dlc_DocIdUrl xmlns="c3f35a19-f056-4fd7-93f1-71a4793d93a6">
      <Url>https://acacademichealth.sharepoint.com/sites/AHP/_layouts/15/DocIdRedir.aspx?ID=F3THY7KKZEJ4-1635551863-971495</Url>
      <Description>F3THY7KKZEJ4-1635551863-971495</Description>
    </_dlc_DocIdUrl>
    <SharedWithUsers xmlns="c3f35a19-f056-4fd7-93f1-71a4793d93a6">
      <UserInfo>
        <DisplayName/>
        <AccountId xsi:nil="true"/>
        <AccountType/>
      </UserInfo>
    </SharedWithUser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58230EB-0A2B-41BF-A57F-CDC45B4BB1A0}">
  <ds:schemaRefs>
    <ds:schemaRef ds:uri="http://schemas.microsoft.com/sharepoint/v3/contenttype/forms"/>
  </ds:schemaRefs>
</ds:datastoreItem>
</file>

<file path=customXml/itemProps2.xml><?xml version="1.0" encoding="utf-8"?>
<ds:datastoreItem xmlns:ds="http://schemas.openxmlformats.org/officeDocument/2006/customXml" ds:itemID="{495DD7D0-50E7-43B5-9A66-2F11853C9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3f35a19-f056-4fd7-93f1-71a4793d93a6"/>
    <ds:schemaRef ds:uri="1bf36609-cd29-4055-86c4-96019cf31d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7E7D5A-0E8E-4E59-9DF8-E724C1A85145}">
  <ds:schemaRefs>
    <ds:schemaRef ds:uri="http://purl.org/dc/dcmitype/"/>
    <ds:schemaRef ds:uri="1bf36609-cd29-4055-86c4-96019cf31de0"/>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c3f35a19-f056-4fd7-93f1-71a4793d93a6"/>
    <ds:schemaRef ds:uri="http://schemas.microsoft.com/office/2006/metadata/properties"/>
    <ds:schemaRef ds:uri="http://purl.org/dc/terms/"/>
    <ds:schemaRef ds:uri="http://purl.org/dc/elements/1.1/"/>
  </ds:schemaRefs>
</ds:datastoreItem>
</file>

<file path=customXml/itemProps4.xml><?xml version="1.0" encoding="utf-8"?>
<ds:datastoreItem xmlns:ds="http://schemas.openxmlformats.org/officeDocument/2006/customXml" ds:itemID="{C97FA91D-E862-40EC-B26B-D4B9D71C78B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2068</TotalTime>
  <Words>1445</Words>
  <Application>Microsoft Office PowerPoint</Application>
  <PresentationFormat>Widescreen</PresentationFormat>
  <Paragraphs>190</Paragraphs>
  <Slides>18</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Adelle</vt:lpstr>
      <vt:lpstr>Arial</vt:lpstr>
      <vt:lpstr>Calibri</vt:lpstr>
      <vt:lpstr>Calibri Light</vt:lpstr>
      <vt:lpstr>Franklin Gothic Book</vt:lpstr>
      <vt:lpstr>Franklin Gothic Medium</vt:lpstr>
      <vt:lpstr>Office Theme</vt:lpstr>
      <vt:lpstr>PowerPoint Presentation</vt:lpstr>
      <vt:lpstr>Your Insurance Team</vt:lpstr>
      <vt:lpstr>siue.myahpcare.com</vt:lpstr>
      <vt:lpstr>Eligibility Guidelines</vt:lpstr>
      <vt:lpstr>Eligibility Guidelines</vt:lpstr>
      <vt:lpstr>Your Plan Benefits Explained</vt:lpstr>
      <vt:lpstr>Important Dates and Plan Cost</vt:lpstr>
      <vt:lpstr>PowerPoint Presentation</vt:lpstr>
      <vt:lpstr>PowerPoint Presentation</vt:lpstr>
      <vt:lpstr>PowerPoint Presentation</vt:lpstr>
      <vt:lpstr>PowerPoint Presentation</vt:lpstr>
      <vt:lpstr>Summary of AVC Benefits </vt:lpstr>
      <vt:lpstr>Add-On Coverage Options</vt:lpstr>
      <vt:lpstr>SIUE Health Service</vt:lpstr>
      <vt:lpstr>Choosing Where to Go for Care</vt:lpstr>
      <vt:lpstr>Managing Your Health Insurance with My Account</vt:lpstr>
      <vt:lpstr>Health Plan Pro Tips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Alexier McCall</dc:creator>
  <cp:lastModifiedBy>Raburn, Penny</cp:lastModifiedBy>
  <cp:revision>19</cp:revision>
  <dcterms:created xsi:type="dcterms:W3CDTF">2019-08-30T19:20:18Z</dcterms:created>
  <dcterms:modified xsi:type="dcterms:W3CDTF">2024-05-10T16:42:56Z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43483400.0000000</vt:lpwstr>
  </property>
  <property fmtid="{D5CDD505-2E9C-101B-9397-08002B2CF9AE}" pid="3" name="ContentTypeId">
    <vt:lpwstr>0x01010007456723F8F522469A54FB6003561D80</vt:lpwstr>
  </property>
  <property fmtid="{D5CDD505-2E9C-101B-9397-08002B2CF9AE}" pid="4" name="_dlc_DocIdItemGuid">
    <vt:lpwstr>eaa1c140-958b-40ce-ad26-e0e335f1b3b4</vt:lpwstr>
  </property>
  <property fmtid="{D5CDD505-2E9C-101B-9397-08002B2CF9AE}" pid="5" name="MediaServiceImageTags">
    <vt:lpwstr/>
  </property>
  <property fmtid="{D5CDD505-2E9C-101B-9397-08002B2CF9AE}" pid="6" name="xd_ProgID">
    <vt:lpwstr/>
  </property>
  <property fmtid="{D5CDD505-2E9C-101B-9397-08002B2CF9AE}" pid="7" name="_ColorHex">
    <vt:lpwstr/>
  </property>
  <property fmtid="{D5CDD505-2E9C-101B-9397-08002B2CF9AE}" pid="8" name="ComplianceAssetId">
    <vt:lpwstr/>
  </property>
  <property fmtid="{D5CDD505-2E9C-101B-9397-08002B2CF9AE}" pid="9" name="_Emoji">
    <vt:lpwstr/>
  </property>
  <property fmtid="{D5CDD505-2E9C-101B-9397-08002B2CF9AE}" pid="10" name="xd_Signature">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_ColorTag">
    <vt:lpwstr/>
  </property>
</Properties>
</file>