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84" r:id="rId2"/>
    <p:sldId id="257" r:id="rId3"/>
    <p:sldId id="258" r:id="rId4"/>
    <p:sldId id="259" r:id="rId5"/>
    <p:sldId id="282" r:id="rId6"/>
    <p:sldId id="274" r:id="rId7"/>
    <p:sldId id="283" r:id="rId8"/>
    <p:sldId id="276" r:id="rId9"/>
    <p:sldId id="275" r:id="rId10"/>
    <p:sldId id="272" r:id="rId11"/>
    <p:sldId id="279" r:id="rId12"/>
    <p:sldId id="277" r:id="rId13"/>
    <p:sldId id="278" r:id="rId14"/>
    <p:sldId id="281" r:id="rId15"/>
    <p:sldId id="280" r:id="rId16"/>
    <p:sldId id="273" r:id="rId17"/>
    <p:sldId id="263" r:id="rId18"/>
    <p:sldId id="265" r:id="rId19"/>
    <p:sldId id="266" r:id="rId20"/>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75BF2-0816-4498-80F2-FFB53C717741}" v="23" dt="2026-06-05T18:30:02.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87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89FEAB33-13A2-4BD7-9AE0-BB806B64C838}" type="datetimeFigureOut">
              <a:rPr lang="en-US" smtClean="0"/>
              <a:pPr/>
              <a:t>6/10/2026</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7DD4711-3197-47CF-AEF0-33358F94A4A2}" type="slidenum">
              <a:rPr lang="en-US" smtClean="0"/>
              <a:pPr/>
              <a:t>‹#›</a:t>
            </a:fld>
            <a:endParaRPr lang="en-US"/>
          </a:p>
        </p:txBody>
      </p:sp>
    </p:spTree>
    <p:extLst>
      <p:ext uri="{BB962C8B-B14F-4D97-AF65-F5344CB8AC3E}">
        <p14:creationId xmlns:p14="http://schemas.microsoft.com/office/powerpoint/2010/main" val="3070219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728BAC27-776E-4E27-836C-075238E6DA0E}" type="datetimeFigureOut">
              <a:rPr lang="en-US" smtClean="0"/>
              <a:pPr/>
              <a:t>6/10/2026</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6BD8D5FC-6DB1-456A-A964-F9B90F23E29B}" type="slidenum">
              <a:rPr lang="en-US" smtClean="0"/>
              <a:pPr/>
              <a:t>‹#›</a:t>
            </a:fld>
            <a:endParaRPr lang="en-US"/>
          </a:p>
        </p:txBody>
      </p:sp>
    </p:spTree>
    <p:extLst>
      <p:ext uri="{BB962C8B-B14F-4D97-AF65-F5344CB8AC3E}">
        <p14:creationId xmlns:p14="http://schemas.microsoft.com/office/powerpoint/2010/main" val="391919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Rectangle 16"/>
          <p:cNvSpPr/>
          <p:nvPr/>
        </p:nvSpPr>
        <p:spPr>
          <a:xfrm>
            <a:off x="5503961" y="4117181"/>
            <a:ext cx="3640039" cy="2740819"/>
          </a:xfrm>
          <a:prstGeom prst="rect">
            <a:avLst/>
          </a:prstGeom>
          <a:solidFill>
            <a:srgbClr val="EE3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4587"/>
          <a:stretch/>
        </p:blipFill>
        <p:spPr>
          <a:xfrm>
            <a:off x="-5534" y="4117182"/>
            <a:ext cx="5454716" cy="274081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962" y="0"/>
            <a:ext cx="3646388" cy="1943099"/>
          </a:xfrm>
          <a:prstGeom prst="rect">
            <a:avLst/>
          </a:prstGeom>
        </p:spPr>
      </p:pic>
      <p:sp>
        <p:nvSpPr>
          <p:cNvPr id="18" name="Rectangle 17">
            <a:extLst>
              <a:ext uri="{FF2B5EF4-FFF2-40B4-BE49-F238E27FC236}">
                <a16:creationId xmlns:a16="http://schemas.microsoft.com/office/drawing/2014/main" id="{3ABD123F-EB8F-DC4D-BF26-03D9161A0BE8}"/>
              </a:ext>
            </a:extLst>
          </p:cNvPr>
          <p:cNvSpPr/>
          <p:nvPr/>
        </p:nvSpPr>
        <p:spPr>
          <a:xfrm>
            <a:off x="-5534" y="1"/>
            <a:ext cx="5454716" cy="4050321"/>
          </a:xfrm>
          <a:prstGeom prst="rect">
            <a:avLst/>
          </a:prstGeom>
          <a:solidFill>
            <a:srgbClr val="EE3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CCD0A3C-49D1-D84D-8CB5-398721C41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3590" y="5204010"/>
            <a:ext cx="2556050" cy="465408"/>
          </a:xfrm>
          <a:prstGeom prst="rect">
            <a:avLst/>
          </a:prstGeom>
        </p:spPr>
      </p:pic>
      <p:pic>
        <p:nvPicPr>
          <p:cNvPr id="9" name="Picture 8">
            <a:extLst>
              <a:ext uri="{FF2B5EF4-FFF2-40B4-BE49-F238E27FC236}">
                <a16:creationId xmlns:a16="http://schemas.microsoft.com/office/drawing/2014/main" id="{B6D86F93-5E62-364B-BDCD-F34968F444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7724" y="2004633"/>
            <a:ext cx="2013370" cy="2051824"/>
          </a:xfrm>
          <a:prstGeom prst="rect">
            <a:avLst/>
          </a:prstGeom>
        </p:spPr>
      </p:pic>
      <p:pic>
        <p:nvPicPr>
          <p:cNvPr id="22" name="Picture 21">
            <a:extLst>
              <a:ext uri="{FF2B5EF4-FFF2-40B4-BE49-F238E27FC236}">
                <a16:creationId xmlns:a16="http://schemas.microsoft.com/office/drawing/2014/main" id="{F40DF15F-368A-A048-A455-4D3EFC9459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9649" y="2004633"/>
            <a:ext cx="1570701" cy="2045689"/>
          </a:xfrm>
          <a:prstGeom prst="rect">
            <a:avLst/>
          </a:prstGeom>
        </p:spPr>
      </p:pic>
    </p:spTree>
    <p:extLst>
      <p:ext uri="{BB962C8B-B14F-4D97-AF65-F5344CB8AC3E}">
        <p14:creationId xmlns:p14="http://schemas.microsoft.com/office/powerpoint/2010/main" val="33974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Rectangle 11"/>
          <p:cNvSpPr/>
          <p:nvPr/>
        </p:nvSpPr>
        <p:spPr>
          <a:xfrm>
            <a:off x="0" y="6176962"/>
            <a:ext cx="9144000" cy="683955"/>
          </a:xfrm>
          <a:prstGeom prst="rect">
            <a:avLst/>
          </a:prstGeom>
          <a:solidFill>
            <a:srgbClr val="EE3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0E3782-81F8-4B4C-9E42-FB6257615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62" y="6362335"/>
            <a:ext cx="1505478" cy="274119"/>
          </a:xfrm>
          <a:prstGeom prst="rect">
            <a:avLst/>
          </a:prstGeom>
        </p:spPr>
      </p:pic>
      <p:sp>
        <p:nvSpPr>
          <p:cNvPr id="7" name="Title Placeholder 1"/>
          <p:cNvSpPr>
            <a:spLocks noGrp="1"/>
          </p:cNvSpPr>
          <p:nvPr>
            <p:ph type="title"/>
          </p:nvPr>
        </p:nvSpPr>
        <p:spPr>
          <a:xfrm>
            <a:off x="180754" y="228600"/>
            <a:ext cx="8810846" cy="1325563"/>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
        <p:nvSpPr>
          <p:cNvPr id="8" name="Text Placeholder 2"/>
          <p:cNvSpPr>
            <a:spLocks noGrp="1"/>
          </p:cNvSpPr>
          <p:nvPr>
            <p:ph idx="1"/>
          </p:nvPr>
        </p:nvSpPr>
        <p:spPr>
          <a:xfrm>
            <a:off x="214762" y="1757257"/>
            <a:ext cx="8776838" cy="42703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12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p:cNvSpPr/>
          <p:nvPr/>
        </p:nvSpPr>
        <p:spPr>
          <a:xfrm>
            <a:off x="0" y="6176962"/>
            <a:ext cx="9144000" cy="683955"/>
          </a:xfrm>
          <a:prstGeom prst="rect">
            <a:avLst/>
          </a:prstGeom>
          <a:solidFill>
            <a:srgbClr val="EE3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0E3782-81F8-4B4C-9E42-FB6257615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62" y="6362335"/>
            <a:ext cx="1505478" cy="274119"/>
          </a:xfrm>
          <a:prstGeom prst="rect">
            <a:avLst/>
          </a:prstGeom>
        </p:spPr>
      </p:pic>
      <p:sp>
        <p:nvSpPr>
          <p:cNvPr id="7" name="Title Placeholder 1"/>
          <p:cNvSpPr>
            <a:spLocks noGrp="1"/>
          </p:cNvSpPr>
          <p:nvPr>
            <p:ph type="title"/>
          </p:nvPr>
        </p:nvSpPr>
        <p:spPr>
          <a:xfrm>
            <a:off x="180754" y="228600"/>
            <a:ext cx="8810846" cy="1325563"/>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
        <p:nvSpPr>
          <p:cNvPr id="8" name="Text Placeholder 2"/>
          <p:cNvSpPr>
            <a:spLocks noGrp="1"/>
          </p:cNvSpPr>
          <p:nvPr>
            <p:ph idx="1"/>
          </p:nvPr>
        </p:nvSpPr>
        <p:spPr>
          <a:xfrm>
            <a:off x="214762" y="1757257"/>
            <a:ext cx="8776838" cy="42703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916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06E04-4861-4611-924F-BE3F1F517C5B}" type="datetimeFigureOut">
              <a:rPr lang="en-US" smtClean="0"/>
              <a:pPr/>
              <a:t>6/10/2026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BDACA-C282-4358-A32D-B6A37CDF71B9}" type="slidenum">
              <a:rPr lang="en-US" smtClean="0"/>
              <a:pPr/>
              <a:t>‹#›</a:t>
            </a:fld>
            <a:endParaRPr lang="en-US"/>
          </a:p>
        </p:txBody>
      </p:sp>
    </p:spTree>
    <p:extLst>
      <p:ext uri="{BB962C8B-B14F-4D97-AF65-F5344CB8AC3E}">
        <p14:creationId xmlns:p14="http://schemas.microsoft.com/office/powerpoint/2010/main" val="1405504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iue.edu/human-resources/benefits/retirement-financial-planning/deferred-compensation-457.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iue.edu/human-resources/benefits/retirement-financial-planning/supplemental-retirement-plans-403b.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iue.edu/human-resources/payroll/salary-deferral.shtml" TargetMode="External"/><Relationship Id="rId2" Type="http://schemas.openxmlformats.org/officeDocument/2006/relationships/hyperlink" Target="mailto:payrollhr@siue.edu." TargetMode="External"/><Relationship Id="rId1" Type="http://schemas.openxmlformats.org/officeDocument/2006/relationships/slideLayout" Target="../slideLayouts/slideLayout2.xml"/><Relationship Id="rId4" Type="http://schemas.openxmlformats.org/officeDocument/2006/relationships/hyperlink" Target="https://www.ir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ayrollhr@siue.edu." TargetMode="External"/><Relationship Id="rId2" Type="http://schemas.openxmlformats.org/officeDocument/2006/relationships/hyperlink" Target="http://www.siue.edu/humanresources/for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iue.edu/human-resources/payroll/def-pay-calculator.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payrollhr@siue.edu" TargetMode="External"/><Relationship Id="rId2" Type="http://schemas.openxmlformats.org/officeDocument/2006/relationships/hyperlink" Target="http://www.siue.edu/human-resources/forms/index.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2A59-16E9-A77C-5D1D-2147ABFF8802}"/>
              </a:ext>
            </a:extLst>
          </p:cNvPr>
          <p:cNvSpPr>
            <a:spLocks noGrp="1"/>
          </p:cNvSpPr>
          <p:nvPr>
            <p:ph type="title"/>
          </p:nvPr>
        </p:nvSpPr>
        <p:spPr>
          <a:xfrm>
            <a:off x="180754" y="228600"/>
            <a:ext cx="8810846" cy="1828800"/>
          </a:xfrm>
        </p:spPr>
        <p:txBody>
          <a:bodyPr/>
          <a:lstStyle/>
          <a:p>
            <a:pPr algn="ctr"/>
            <a:endParaRPr lang="en-US" sz="3200" dirty="0"/>
          </a:p>
        </p:txBody>
      </p:sp>
      <p:pic>
        <p:nvPicPr>
          <p:cNvPr id="5" name="Content Placeholder 4">
            <a:extLst>
              <a:ext uri="{FF2B5EF4-FFF2-40B4-BE49-F238E27FC236}">
                <a16:creationId xmlns:a16="http://schemas.microsoft.com/office/drawing/2014/main" id="{BF5AE69E-996F-C10E-964E-265D275FE7C0}"/>
              </a:ext>
            </a:extLst>
          </p:cNvPr>
          <p:cNvPicPr>
            <a:picLocks noGrp="1" noChangeAspect="1"/>
          </p:cNvPicPr>
          <p:nvPr>
            <p:ph idx="1"/>
          </p:nvPr>
        </p:nvPicPr>
        <p:blipFill>
          <a:blip r:embed="rId2"/>
          <a:stretch>
            <a:fillRect/>
          </a:stretch>
        </p:blipFill>
        <p:spPr>
          <a:xfrm>
            <a:off x="2644494" y="2286000"/>
            <a:ext cx="3855012" cy="1676400"/>
          </a:xfrm>
          <a:prstGeom prst="rect">
            <a:avLst/>
          </a:prstGeom>
        </p:spPr>
      </p:pic>
      <p:pic>
        <p:nvPicPr>
          <p:cNvPr id="1026" name="Picture 2" descr="Salary Deferral Revocation Form">
            <a:extLst>
              <a:ext uri="{FF2B5EF4-FFF2-40B4-BE49-F238E27FC236}">
                <a16:creationId xmlns:a16="http://schemas.microsoft.com/office/drawing/2014/main" id="{6C8F4266-7876-2C49-1077-07CC6E6E0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28816"/>
            <a:ext cx="5715000" cy="8283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95C6AD-CF40-71CF-6DA6-2178E77E7729}"/>
              </a:ext>
            </a:extLst>
          </p:cNvPr>
          <p:cNvSpPr txBox="1"/>
          <p:nvPr/>
        </p:nvSpPr>
        <p:spPr>
          <a:xfrm>
            <a:off x="8001000" y="6475511"/>
            <a:ext cx="801823" cy="307777"/>
          </a:xfrm>
          <a:prstGeom prst="rect">
            <a:avLst/>
          </a:prstGeom>
          <a:noFill/>
        </p:spPr>
        <p:txBody>
          <a:bodyPr wrap="none" rtlCol="0">
            <a:spAutoFit/>
          </a:bodyPr>
          <a:lstStyle/>
          <a:p>
            <a:r>
              <a:rPr lang="en-US" sz="1400" dirty="0">
                <a:solidFill>
                  <a:schemeClr val="bg1"/>
                </a:solidFill>
              </a:rPr>
              <a:t>06/2026</a:t>
            </a:r>
          </a:p>
        </p:txBody>
      </p:sp>
    </p:spTree>
    <p:extLst>
      <p:ext uri="{BB962C8B-B14F-4D97-AF65-F5344CB8AC3E}">
        <p14:creationId xmlns:p14="http://schemas.microsoft.com/office/powerpoint/2010/main" val="348953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a:t>Do I have to complete a Salary Deferral Authorization Form each year?</a:t>
            </a:r>
          </a:p>
        </p:txBody>
      </p:sp>
      <p:sp>
        <p:nvSpPr>
          <p:cNvPr id="7" name="Content Placeholder 6"/>
          <p:cNvSpPr>
            <a:spLocks noGrp="1"/>
          </p:cNvSpPr>
          <p:nvPr>
            <p:ph idx="1"/>
          </p:nvPr>
        </p:nvSpPr>
        <p:spPr/>
        <p:txBody>
          <a:bodyPr/>
          <a:lstStyle/>
          <a:p>
            <a:r>
              <a:rPr lang="en-US" dirty="0"/>
              <a:t>No, you do not need to complete a new form each year.  </a:t>
            </a:r>
          </a:p>
          <a:p>
            <a:endParaRPr lang="en-US" dirty="0"/>
          </a:p>
          <a:p>
            <a:r>
              <a:rPr lang="en-US" dirty="0"/>
              <a:t>Your Salary Deferral Authorization will remain in effect year to year unless you submit a Salary Deferral Revocation Form prior to the start of your next year’s contract.</a:t>
            </a:r>
          </a:p>
          <a:p>
            <a:endParaRPr lang="en-US" dirty="0"/>
          </a:p>
        </p:txBody>
      </p:sp>
    </p:spTree>
    <p:extLst>
      <p:ext uri="{BB962C8B-B14F-4D97-AF65-F5344CB8AC3E}">
        <p14:creationId xmlns:p14="http://schemas.microsoft.com/office/powerpoint/2010/main" val="338399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happens if my contract changes?</a:t>
            </a:r>
          </a:p>
        </p:txBody>
      </p:sp>
      <p:sp>
        <p:nvSpPr>
          <p:cNvPr id="7" name="Content Placeholder 6"/>
          <p:cNvSpPr>
            <a:spLocks noGrp="1"/>
          </p:cNvSpPr>
          <p:nvPr>
            <p:ph idx="1"/>
          </p:nvPr>
        </p:nvSpPr>
        <p:spPr>
          <a:xfrm>
            <a:off x="214762" y="1757257"/>
            <a:ext cx="8776838" cy="4414943"/>
          </a:xfrm>
        </p:spPr>
        <p:txBody>
          <a:bodyPr>
            <a:normAutofit lnSpcReduction="10000"/>
          </a:bodyPr>
          <a:lstStyle/>
          <a:p>
            <a:r>
              <a:rPr lang="en-US" dirty="0"/>
              <a:t>If you are on an academic year contract and change positions to a fiscal year contract, your salary deferral balance will be paid to you in one lump sum. </a:t>
            </a:r>
          </a:p>
          <a:p>
            <a:pPr marL="0" indent="0">
              <a:buNone/>
            </a:pPr>
            <a:endParaRPr lang="en-US" dirty="0"/>
          </a:p>
          <a:p>
            <a:r>
              <a:rPr lang="en-US" dirty="0"/>
              <a:t>If your appointment percent drops below 50% your salary deferral balance will be paid to you in one lump sum. </a:t>
            </a:r>
          </a:p>
          <a:p>
            <a:endParaRPr lang="en-US" dirty="0"/>
          </a:p>
          <a:p>
            <a:r>
              <a:rPr lang="en-US" dirty="0"/>
              <a:t>You must authorize salary deferral again when/if your contract terms are eligible for salary deferral. </a:t>
            </a:r>
          </a:p>
          <a:p>
            <a:pPr marL="0" indent="0">
              <a:buNone/>
            </a:pPr>
            <a:endParaRPr lang="en-US" dirty="0"/>
          </a:p>
        </p:txBody>
      </p:sp>
    </p:spTree>
    <p:extLst>
      <p:ext uri="{BB962C8B-B14F-4D97-AF65-F5344CB8AC3E}">
        <p14:creationId xmlns:p14="http://schemas.microsoft.com/office/powerpoint/2010/main" val="42421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What happens if I terminate before the end of the fiscal year?</a:t>
            </a:r>
          </a:p>
        </p:txBody>
      </p:sp>
      <p:sp>
        <p:nvSpPr>
          <p:cNvPr id="7" name="Content Placeholder 6"/>
          <p:cNvSpPr>
            <a:spLocks noGrp="1"/>
          </p:cNvSpPr>
          <p:nvPr>
            <p:ph idx="1"/>
          </p:nvPr>
        </p:nvSpPr>
        <p:spPr/>
        <p:txBody>
          <a:bodyPr/>
          <a:lstStyle/>
          <a:p>
            <a:r>
              <a:rPr lang="en-US" dirty="0"/>
              <a:t>In the event of a separation from service before the end of the 12 month payment period, you will be paid the accumulated amount from your defer pay as a lump sum.</a:t>
            </a:r>
          </a:p>
          <a:p>
            <a:endParaRPr lang="en-US" dirty="0"/>
          </a:p>
        </p:txBody>
      </p:sp>
    </p:spTree>
    <p:extLst>
      <p:ext uri="{BB962C8B-B14F-4D97-AF65-F5344CB8AC3E}">
        <p14:creationId xmlns:p14="http://schemas.microsoft.com/office/powerpoint/2010/main" val="184643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What happens if I go on medical leave before the end of the fiscal year?</a:t>
            </a:r>
          </a:p>
        </p:txBody>
      </p:sp>
      <p:sp>
        <p:nvSpPr>
          <p:cNvPr id="7" name="Content Placeholder 6"/>
          <p:cNvSpPr>
            <a:spLocks noGrp="1"/>
          </p:cNvSpPr>
          <p:nvPr>
            <p:ph idx="1"/>
          </p:nvPr>
        </p:nvSpPr>
        <p:spPr/>
        <p:txBody>
          <a:bodyPr>
            <a:normAutofit fontScale="85000" lnSpcReduction="20000"/>
          </a:bodyPr>
          <a:lstStyle/>
          <a:p>
            <a:r>
              <a:rPr lang="en-US" dirty="0"/>
              <a:t>Medical leave is not the same as termination, so you will not be paid out a lump sum.  </a:t>
            </a:r>
          </a:p>
          <a:p>
            <a:endParaRPr lang="en-US" dirty="0"/>
          </a:p>
          <a:p>
            <a:r>
              <a:rPr lang="en-US" dirty="0"/>
              <a:t>If you continue to be in pay status during the medical leave, the salary deferral process will continue and the deduction will be taken.  </a:t>
            </a:r>
          </a:p>
          <a:p>
            <a:endParaRPr lang="en-US" dirty="0"/>
          </a:p>
          <a:p>
            <a:r>
              <a:rPr lang="en-US" dirty="0"/>
              <a:t>If you run out of paid leave time, your salary deferral deduction will not be taken and the amount of your payback will be reduced. </a:t>
            </a:r>
          </a:p>
          <a:p>
            <a:endParaRPr lang="en-US" dirty="0"/>
          </a:p>
          <a:p>
            <a:r>
              <a:rPr lang="en-US" dirty="0"/>
              <a:t>If you are still on leave during the summer, your defer payback will begin. </a:t>
            </a:r>
          </a:p>
          <a:p>
            <a:endParaRPr lang="en-US" dirty="0"/>
          </a:p>
        </p:txBody>
      </p:sp>
    </p:spTree>
    <p:extLst>
      <p:ext uri="{BB962C8B-B14F-4D97-AF65-F5344CB8AC3E}">
        <p14:creationId xmlns:p14="http://schemas.microsoft.com/office/powerpoint/2010/main" val="816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a:t>Is Salary Deferral the same thing as the State of Illinois </a:t>
            </a:r>
            <a:r>
              <a:rPr lang="en-US" sz="3200" dirty="0" err="1"/>
              <a:t>Defered</a:t>
            </a:r>
            <a:r>
              <a:rPr lang="en-US" sz="3200" dirty="0"/>
              <a:t> Compensation 457 Plan?</a:t>
            </a:r>
          </a:p>
        </p:txBody>
      </p:sp>
      <p:sp>
        <p:nvSpPr>
          <p:cNvPr id="7" name="Content Placeholder 6"/>
          <p:cNvSpPr>
            <a:spLocks noGrp="1"/>
          </p:cNvSpPr>
          <p:nvPr>
            <p:ph idx="1"/>
          </p:nvPr>
        </p:nvSpPr>
        <p:spPr/>
        <p:txBody>
          <a:bodyPr>
            <a:normAutofit fontScale="77500" lnSpcReduction="20000"/>
          </a:bodyPr>
          <a:lstStyle/>
          <a:p>
            <a:r>
              <a:rPr lang="en-US" dirty="0"/>
              <a:t>No, Salary Deferral is administered by Payroll in Human Resources at SIUE.  </a:t>
            </a:r>
          </a:p>
          <a:p>
            <a:endParaRPr lang="en-US" dirty="0"/>
          </a:p>
          <a:p>
            <a:r>
              <a:rPr lang="en-US" dirty="0"/>
              <a:t>Salary deferral is compensation earned in one year and paid in a future year and falls under IRS Section 409A guidelines.</a:t>
            </a:r>
          </a:p>
          <a:p>
            <a:endParaRPr lang="en-US" dirty="0"/>
          </a:p>
          <a:p>
            <a:r>
              <a:rPr lang="en-US" dirty="0"/>
              <a:t>The State of Illinois Deferred Compensation 457 Plan is a Supplemental Retirement Plan which requires you to enroll and select investment choices.  </a:t>
            </a:r>
          </a:p>
          <a:p>
            <a:endParaRPr lang="en-US" dirty="0"/>
          </a:p>
          <a:p>
            <a:r>
              <a:rPr lang="en-US" dirty="0"/>
              <a:t>The link to more information on Supplemental Retirement accounts: </a:t>
            </a:r>
            <a:r>
              <a:rPr lang="en-US" sz="2600" dirty="0">
                <a:hlinkClick r:id="rId2"/>
              </a:rPr>
              <a:t>https://www.siue.edu/human-resources/benefits/retirement-financial-planning/deferred-compensation-457.shtml</a:t>
            </a:r>
            <a:endParaRPr lang="en-US" sz="2600" dirty="0"/>
          </a:p>
          <a:p>
            <a:endParaRPr lang="en-US" dirty="0"/>
          </a:p>
        </p:txBody>
      </p:sp>
    </p:spTree>
    <p:extLst>
      <p:ext uri="{BB962C8B-B14F-4D97-AF65-F5344CB8AC3E}">
        <p14:creationId xmlns:p14="http://schemas.microsoft.com/office/powerpoint/2010/main" val="31175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a:t>If I participate in salary deferral can I still participate in the other Supplemental Retirement Accounts – 403b and 457?</a:t>
            </a:r>
          </a:p>
        </p:txBody>
      </p:sp>
      <p:sp>
        <p:nvSpPr>
          <p:cNvPr id="7" name="Content Placeholder 6"/>
          <p:cNvSpPr>
            <a:spLocks noGrp="1"/>
          </p:cNvSpPr>
          <p:nvPr>
            <p:ph idx="1"/>
          </p:nvPr>
        </p:nvSpPr>
        <p:spPr/>
        <p:txBody>
          <a:bodyPr>
            <a:normAutofit fontScale="92500"/>
          </a:bodyPr>
          <a:lstStyle/>
          <a:p>
            <a:r>
              <a:rPr lang="en-US" dirty="0"/>
              <a:t>Yes, you may participate in either or both of the Supplemental Retirement Accounts; the SIUE 403b Plan or the State of Illinois Deferred Compensation 457 Plan.  </a:t>
            </a:r>
          </a:p>
          <a:p>
            <a:endParaRPr lang="en-US" dirty="0"/>
          </a:p>
          <a:p>
            <a:r>
              <a:rPr lang="en-US" dirty="0"/>
              <a:t>Annual limits are enforced for both.  </a:t>
            </a:r>
          </a:p>
          <a:p>
            <a:endParaRPr lang="en-US" dirty="0"/>
          </a:p>
          <a:p>
            <a:r>
              <a:rPr lang="en-US" dirty="0"/>
              <a:t>For more information view Supplemental Retirements at: </a:t>
            </a:r>
          </a:p>
          <a:p>
            <a:pPr marL="0" indent="0" algn="ctr">
              <a:buNone/>
            </a:pPr>
            <a:r>
              <a:rPr lang="en-US" sz="2200" dirty="0">
                <a:hlinkClick r:id="rId2"/>
              </a:rPr>
              <a:t>https://www.siue.edu/human-resources/benefits/retirement-financial-planning/supplemental-retirement-plans-403b.shtml</a:t>
            </a:r>
            <a:endParaRPr lang="en-US" sz="2200" dirty="0"/>
          </a:p>
          <a:p>
            <a:pPr marL="0" indent="0" algn="ctr">
              <a:buNone/>
            </a:pPr>
            <a:endParaRPr lang="en-US" dirty="0"/>
          </a:p>
        </p:txBody>
      </p:sp>
    </p:spTree>
    <p:extLst>
      <p:ext uri="{BB962C8B-B14F-4D97-AF65-F5344CB8AC3E}">
        <p14:creationId xmlns:p14="http://schemas.microsoft.com/office/powerpoint/2010/main" val="19877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2800" b="1" dirty="0"/>
              <a:t>			</a:t>
            </a:r>
            <a:endParaRPr lang="en-US" sz="2000" b="1" dirty="0"/>
          </a:p>
        </p:txBody>
      </p:sp>
      <p:pic>
        <p:nvPicPr>
          <p:cNvPr id="3" name="Picture 2">
            <a:extLst>
              <a:ext uri="{FF2B5EF4-FFF2-40B4-BE49-F238E27FC236}">
                <a16:creationId xmlns:a16="http://schemas.microsoft.com/office/drawing/2014/main" id="{7720A193-8FED-9CAD-997C-9088AC09C139}"/>
              </a:ext>
            </a:extLst>
          </p:cNvPr>
          <p:cNvPicPr>
            <a:picLocks noChangeAspect="1"/>
          </p:cNvPicPr>
          <p:nvPr/>
        </p:nvPicPr>
        <p:blipFill>
          <a:blip r:embed="rId2"/>
          <a:stretch>
            <a:fillRect/>
          </a:stretch>
        </p:blipFill>
        <p:spPr>
          <a:xfrm>
            <a:off x="2667000" y="227251"/>
            <a:ext cx="4800600" cy="6403498"/>
          </a:xfrm>
          <a:prstGeom prst="rect">
            <a:avLst/>
          </a:prstGeom>
        </p:spPr>
      </p:pic>
    </p:spTree>
    <p:extLst>
      <p:ext uri="{BB962C8B-B14F-4D97-AF65-F5344CB8AC3E}">
        <p14:creationId xmlns:p14="http://schemas.microsoft.com/office/powerpoint/2010/main" val="312570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2800" b="1" dirty="0"/>
              <a:t>	</a:t>
            </a:r>
            <a:endParaRPr lang="en-US" sz="2000" b="1" dirty="0"/>
          </a:p>
        </p:txBody>
      </p:sp>
      <p:pic>
        <p:nvPicPr>
          <p:cNvPr id="4" name="Picture 3">
            <a:extLst>
              <a:ext uri="{FF2B5EF4-FFF2-40B4-BE49-F238E27FC236}">
                <a16:creationId xmlns:a16="http://schemas.microsoft.com/office/drawing/2014/main" id="{BE395435-AD82-6A9B-1BE8-1634E0759D17}"/>
              </a:ext>
            </a:extLst>
          </p:cNvPr>
          <p:cNvPicPr>
            <a:picLocks noChangeAspect="1"/>
          </p:cNvPicPr>
          <p:nvPr/>
        </p:nvPicPr>
        <p:blipFill>
          <a:blip r:embed="rId2"/>
          <a:stretch>
            <a:fillRect/>
          </a:stretch>
        </p:blipFill>
        <p:spPr>
          <a:xfrm>
            <a:off x="2514600" y="183741"/>
            <a:ext cx="5105400" cy="6490517"/>
          </a:xfrm>
          <a:prstGeom prst="rect">
            <a:avLst/>
          </a:prstGeom>
        </p:spPr>
      </p:pic>
    </p:spTree>
    <p:extLst>
      <p:ext uri="{BB962C8B-B14F-4D97-AF65-F5344CB8AC3E}">
        <p14:creationId xmlns:p14="http://schemas.microsoft.com/office/powerpoint/2010/main" val="41627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 can I tell if I signed up for Salary Deferral?</a:t>
            </a:r>
          </a:p>
        </p:txBody>
      </p:sp>
      <p:sp>
        <p:nvSpPr>
          <p:cNvPr id="8" name="TextBox 7"/>
          <p:cNvSpPr txBox="1"/>
          <p:nvPr/>
        </p:nvSpPr>
        <p:spPr>
          <a:xfrm>
            <a:off x="180754" y="1524202"/>
            <a:ext cx="8810846"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You can view this on your pay statement on Cougar Net. </a:t>
            </a:r>
          </a:p>
          <a:p>
            <a:r>
              <a:rPr lang="en-US" dirty="0">
                <a:latin typeface="Arial" panose="020B0604020202020204" pitchFamily="34" charset="0"/>
                <a:cs typeface="Arial" panose="020B0604020202020204" pitchFamily="34" charset="0"/>
              </a:rPr>
              <a:t> The “Deferred Pay in Amt” means this employee signed up for Salary Deferral.</a:t>
            </a:r>
          </a:p>
        </p:txBody>
      </p:sp>
      <p:pic>
        <p:nvPicPr>
          <p:cNvPr id="4" name="Content Placeholder 3">
            <a:extLst>
              <a:ext uri="{FF2B5EF4-FFF2-40B4-BE49-F238E27FC236}">
                <a16:creationId xmlns:a16="http://schemas.microsoft.com/office/drawing/2014/main" id="{6FFCD14B-A8A1-1CFE-49C5-85D86202A947}"/>
              </a:ext>
            </a:extLst>
          </p:cNvPr>
          <p:cNvPicPr>
            <a:picLocks noGrp="1" noChangeAspect="1"/>
          </p:cNvPicPr>
          <p:nvPr>
            <p:ph idx="1"/>
          </p:nvPr>
        </p:nvPicPr>
        <p:blipFill>
          <a:blip r:embed="rId2"/>
          <a:stretch>
            <a:fillRect/>
          </a:stretch>
        </p:blipFill>
        <p:spPr>
          <a:xfrm>
            <a:off x="2057400" y="2168075"/>
            <a:ext cx="6477000" cy="4505172"/>
          </a:xfrm>
          <a:prstGeom prst="rect">
            <a:avLst/>
          </a:prstGeom>
        </p:spPr>
      </p:pic>
    </p:spTree>
    <p:extLst>
      <p:ext uri="{BB962C8B-B14F-4D97-AF65-F5344CB8AC3E}">
        <p14:creationId xmlns:p14="http://schemas.microsoft.com/office/powerpoint/2010/main" val="198947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Where can I go for more help?</a:t>
            </a:r>
          </a:p>
        </p:txBody>
      </p:sp>
      <p:sp>
        <p:nvSpPr>
          <p:cNvPr id="7" name="Content Placeholder 6"/>
          <p:cNvSpPr>
            <a:spLocks noGrp="1"/>
          </p:cNvSpPr>
          <p:nvPr>
            <p:ph idx="1"/>
          </p:nvPr>
        </p:nvSpPr>
        <p:spPr/>
        <p:txBody>
          <a:bodyPr>
            <a:normAutofit fontScale="92500" lnSpcReduction="10000"/>
          </a:bodyPr>
          <a:lstStyle/>
          <a:p>
            <a:r>
              <a:rPr lang="en-US" dirty="0"/>
              <a:t>If you have questions about Salary Deferral, please contact Payroll at 618-650-2190 or by e-mail to Payroll at </a:t>
            </a:r>
            <a:r>
              <a:rPr lang="en-US" dirty="0">
                <a:hlinkClick r:id="rId2"/>
              </a:rPr>
              <a:t>payrollhr@siue.edu.</a:t>
            </a:r>
            <a:endParaRPr lang="en-US" dirty="0"/>
          </a:p>
          <a:p>
            <a:endParaRPr lang="en-US" dirty="0"/>
          </a:p>
          <a:p>
            <a:r>
              <a:rPr lang="en-US" dirty="0"/>
              <a:t>Visit the Payroll Salary Deferral website which contains links to the Salary Deferral Guidelines, Forms, FAQ’s and online calculator: </a:t>
            </a:r>
          </a:p>
          <a:p>
            <a:pPr marL="0" indent="0" algn="ctr">
              <a:buNone/>
            </a:pPr>
            <a:r>
              <a:rPr lang="en-US" dirty="0">
                <a:hlinkClick r:id="rId3"/>
              </a:rPr>
              <a:t>http://www.siue.edu/human-resources/payroll/salary-deferral.shtml</a:t>
            </a:r>
            <a:endParaRPr lang="en-US" dirty="0"/>
          </a:p>
          <a:p>
            <a:endParaRPr lang="en-US" dirty="0"/>
          </a:p>
          <a:p>
            <a:r>
              <a:rPr lang="en-US" dirty="0"/>
              <a:t>You may also review the IRS information at </a:t>
            </a:r>
            <a:r>
              <a:rPr lang="en-US" dirty="0">
                <a:hlinkClick r:id="rId4"/>
              </a:rPr>
              <a:t>irs.gov</a:t>
            </a:r>
            <a:endParaRPr lang="en-US" dirty="0"/>
          </a:p>
          <a:p>
            <a:endParaRPr lang="en-US" dirty="0"/>
          </a:p>
        </p:txBody>
      </p:sp>
    </p:spTree>
    <p:extLst>
      <p:ext uri="{BB962C8B-B14F-4D97-AF65-F5344CB8AC3E}">
        <p14:creationId xmlns:p14="http://schemas.microsoft.com/office/powerpoint/2010/main" val="172557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What is salary deferral?</a:t>
            </a:r>
          </a:p>
        </p:txBody>
      </p:sp>
      <p:sp>
        <p:nvSpPr>
          <p:cNvPr id="17" name="Content Placeholder 16"/>
          <p:cNvSpPr>
            <a:spLocks noGrp="1"/>
          </p:cNvSpPr>
          <p:nvPr>
            <p:ph idx="1"/>
          </p:nvPr>
        </p:nvSpPr>
        <p:spPr/>
        <p:txBody>
          <a:bodyPr>
            <a:normAutofit fontScale="92500"/>
          </a:bodyPr>
          <a:lstStyle/>
          <a:p>
            <a:r>
              <a:rPr lang="en-US" dirty="0"/>
              <a:t>Salary Deferral is a voluntary payroll authorization that salaried employees who are paid on an academic year contract, may request. </a:t>
            </a:r>
          </a:p>
          <a:p>
            <a:endParaRPr lang="en-US" dirty="0"/>
          </a:p>
          <a:p>
            <a:r>
              <a:rPr lang="en-US" dirty="0"/>
              <a:t>When an employee signs up for salary deferral, a percentage of salary is deducted each payroll during the academic year and repaid during the summer months.  </a:t>
            </a:r>
          </a:p>
          <a:p>
            <a:endParaRPr lang="en-US" dirty="0"/>
          </a:p>
          <a:p>
            <a:r>
              <a:rPr lang="en-US" dirty="0"/>
              <a:t>This process allocates an academic year contract over the fiscal 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are the benefits of salary deferral?</a:t>
            </a:r>
          </a:p>
        </p:txBody>
      </p:sp>
      <p:sp>
        <p:nvSpPr>
          <p:cNvPr id="7" name="Content Placeholder 6"/>
          <p:cNvSpPr>
            <a:spLocks noGrp="1"/>
          </p:cNvSpPr>
          <p:nvPr>
            <p:ph idx="1"/>
          </p:nvPr>
        </p:nvSpPr>
        <p:spPr>
          <a:xfrm>
            <a:off x="214762" y="1757257"/>
            <a:ext cx="8776838" cy="4567343"/>
          </a:xfrm>
        </p:spPr>
        <p:txBody>
          <a:bodyPr>
            <a:normAutofit fontScale="85000" lnSpcReduction="20000"/>
          </a:bodyPr>
          <a:lstStyle/>
          <a:p>
            <a:r>
              <a:rPr lang="en-US" dirty="0"/>
              <a:t>If you have an academic year contract, you are paid over 9 months and will have no pay in the summer for that contract.  </a:t>
            </a:r>
          </a:p>
          <a:p>
            <a:endParaRPr lang="en-US" dirty="0"/>
          </a:p>
          <a:p>
            <a:r>
              <a:rPr lang="en-US" dirty="0"/>
              <a:t>If you use salary deferral your pay will be allocated over 12 months and you will continue to receive pay during the summer for this contract.</a:t>
            </a:r>
          </a:p>
          <a:p>
            <a:endParaRPr lang="en-US" dirty="0"/>
          </a:p>
          <a:p>
            <a:r>
              <a:rPr lang="en-US" dirty="0"/>
              <a:t>If you have pay during the summer months, your insurance premiums can continue as pre-tax deductions and other payroll deductions can continue.  Without salary deferral you will need to pay your insurance premiums.  </a:t>
            </a:r>
          </a:p>
          <a:p>
            <a:endParaRPr lang="en-US" dirty="0"/>
          </a:p>
          <a:p>
            <a:r>
              <a:rPr lang="en-US" dirty="0"/>
              <a:t>This feature allows you to have a constant income stream.</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do I sign up for salary deferral?</a:t>
            </a:r>
          </a:p>
        </p:txBody>
      </p:sp>
      <p:sp>
        <p:nvSpPr>
          <p:cNvPr id="13" name="Content Placeholder 12"/>
          <p:cNvSpPr>
            <a:spLocks noGrp="1"/>
          </p:cNvSpPr>
          <p:nvPr>
            <p:ph idx="1"/>
          </p:nvPr>
        </p:nvSpPr>
        <p:spPr/>
        <p:txBody>
          <a:bodyPr>
            <a:normAutofit fontScale="70000" lnSpcReduction="20000"/>
          </a:bodyPr>
          <a:lstStyle/>
          <a:p>
            <a:r>
              <a:rPr lang="en-US" dirty="0"/>
              <a:t>You must complete a Salary Deferral Authorization Form found on the Human Resources forms page: </a:t>
            </a:r>
          </a:p>
          <a:p>
            <a:pPr marL="0" indent="0" algn="ctr">
              <a:buNone/>
            </a:pPr>
            <a:r>
              <a:rPr lang="en-US" dirty="0">
                <a:hlinkClick r:id="rId2"/>
              </a:rPr>
              <a:t>http://www.siue.edu/humanresources/forms/</a:t>
            </a:r>
            <a:endParaRPr lang="en-US" dirty="0"/>
          </a:p>
          <a:p>
            <a:endParaRPr lang="en-US" dirty="0"/>
          </a:p>
          <a:p>
            <a:r>
              <a:rPr lang="en-US" dirty="0"/>
              <a:t>Scroll down to Salary Deferral and select the Salary Deferral Authorization Form.  </a:t>
            </a:r>
          </a:p>
          <a:p>
            <a:endParaRPr lang="en-US" dirty="0"/>
          </a:p>
          <a:p>
            <a:r>
              <a:rPr lang="en-US" dirty="0"/>
              <a:t>Complete the form and submit it to Payroll in Human Resources. </a:t>
            </a:r>
          </a:p>
          <a:p>
            <a:endParaRPr lang="en-US" dirty="0"/>
          </a:p>
          <a:p>
            <a:r>
              <a:rPr lang="en-US" dirty="0"/>
              <a:t>The form may be printed and mailed to Payroll, Campus Box 1040, or faxed to 618-650-2696, or completed on-line and saved as an attachment and then e-mailed to Payroll at </a:t>
            </a:r>
            <a:r>
              <a:rPr lang="en-US" dirty="0">
                <a:hlinkClick r:id="rId3"/>
              </a:rPr>
              <a:t>payrollhr@siue.edu.</a:t>
            </a:r>
            <a:endParaRPr lang="en-US" dirty="0"/>
          </a:p>
          <a:p>
            <a:endParaRPr lang="en-US" dirty="0"/>
          </a:p>
          <a:p>
            <a:r>
              <a:rPr lang="en-US" dirty="0"/>
              <a:t>Payroll will e-mail you a confirmation receipt near the end of July.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 example of salary deferral</a:t>
            </a:r>
          </a:p>
        </p:txBody>
      </p:sp>
      <p:sp>
        <p:nvSpPr>
          <p:cNvPr id="7" name="Content Placeholder 6"/>
          <p:cNvSpPr>
            <a:spLocks noGrp="1"/>
          </p:cNvSpPr>
          <p:nvPr>
            <p:ph idx="1"/>
          </p:nvPr>
        </p:nvSpPr>
        <p:spPr>
          <a:xfrm>
            <a:off x="214762" y="1371601"/>
            <a:ext cx="8776838" cy="4656032"/>
          </a:xfrm>
        </p:spPr>
        <p:txBody>
          <a:bodyPr>
            <a:noAutofit/>
          </a:bodyPr>
          <a:lstStyle/>
          <a:p>
            <a:pPr marL="0" indent="0">
              <a:buNone/>
            </a:pPr>
            <a:r>
              <a:rPr lang="en-US" sz="1600" dirty="0"/>
              <a:t>If your Salary is =  $2,389.00 / per payroll (9month /paid over 18 pay periods)</a:t>
            </a:r>
          </a:p>
          <a:p>
            <a:endParaRPr lang="en-US" sz="1600" dirty="0"/>
          </a:p>
          <a:p>
            <a:pPr marL="0" indent="0">
              <a:buNone/>
            </a:pPr>
            <a:r>
              <a:rPr lang="en-US" sz="1600" dirty="0"/>
              <a:t>25% of your gross pay each pay period during the Defer Pay In period (the academic year) is set aside for the Defer Pay Out period (summer)</a:t>
            </a:r>
          </a:p>
          <a:p>
            <a:endParaRPr lang="en-US" sz="1600" dirty="0"/>
          </a:p>
          <a:p>
            <a:pPr marL="0" indent="0">
              <a:buNone/>
            </a:pPr>
            <a:r>
              <a:rPr lang="en-US" sz="1600" dirty="0"/>
              <a:t>Gross pay less defer pay 	(earn code 100) = $ 1,791.75 / per pay period</a:t>
            </a:r>
          </a:p>
          <a:p>
            <a:pPr marL="0" indent="0">
              <a:buNone/>
            </a:pPr>
            <a:r>
              <a:rPr lang="en-US" sz="1600" dirty="0"/>
              <a:t>Defer pay 		(earn code 130) =  $  597.25 / per pay period</a:t>
            </a:r>
          </a:p>
          <a:p>
            <a:endParaRPr lang="en-US" sz="1600" dirty="0"/>
          </a:p>
          <a:p>
            <a:pPr marL="0" indent="0">
              <a:buNone/>
            </a:pPr>
            <a:r>
              <a:rPr lang="en-US" sz="1600" dirty="0"/>
              <a:t>Your gross pay will be $1,791.75 each pay period during the academic year and your defer pay deduction will be $597.25 for 18 pay periods and will accumulate to $10,750.50.  </a:t>
            </a:r>
          </a:p>
          <a:p>
            <a:endParaRPr lang="en-US" sz="1600" dirty="0"/>
          </a:p>
          <a:p>
            <a:pPr marL="0" indent="0">
              <a:buNone/>
            </a:pPr>
            <a:r>
              <a:rPr lang="en-US" sz="1600" dirty="0"/>
              <a:t>This amount will be paid during 6 payrolls over the summer or $1,791.75 per payroll.  When you sign up for salary deferral, these amounts are displayed on your earnings statement.</a:t>
            </a:r>
          </a:p>
          <a:p>
            <a:pPr marL="0" indent="0">
              <a:buNone/>
            </a:pPr>
            <a:r>
              <a:rPr lang="en-US" sz="1600" dirty="0"/>
              <a:t>There is also an on-line calculator to help you determine the impact on your pay: </a:t>
            </a:r>
          </a:p>
          <a:p>
            <a:pPr marL="0" indent="0" algn="ctr">
              <a:buNone/>
            </a:pPr>
            <a:r>
              <a:rPr lang="en-US" sz="1600" dirty="0">
                <a:hlinkClick r:id="rId2"/>
              </a:rPr>
              <a:t>https://www.siue.edu/human-resources/payroll/def-pay-calculator.shtml</a:t>
            </a:r>
            <a:endParaRPr lang="en-US" sz="1600" dirty="0"/>
          </a:p>
        </p:txBody>
      </p:sp>
    </p:spTree>
    <p:extLst>
      <p:ext uri="{BB962C8B-B14F-4D97-AF65-F5344CB8AC3E}">
        <p14:creationId xmlns:p14="http://schemas.microsoft.com/office/powerpoint/2010/main" val="30749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Are there deadlines to sign up for salary deferral?</a:t>
            </a:r>
          </a:p>
        </p:txBody>
      </p:sp>
      <p:sp>
        <p:nvSpPr>
          <p:cNvPr id="7" name="Content Placeholder 6"/>
          <p:cNvSpPr>
            <a:spLocks noGrp="1"/>
          </p:cNvSpPr>
          <p:nvPr>
            <p:ph idx="1"/>
          </p:nvPr>
        </p:nvSpPr>
        <p:spPr/>
        <p:txBody>
          <a:bodyPr/>
          <a:lstStyle/>
          <a:p>
            <a:r>
              <a:rPr lang="en-US" dirty="0"/>
              <a:t>Yes, the Internal Revenue Service establishes guidelines for salary deferral and requires that Authorization Forms be submitted before employees begin their first day of employment for the academic year for which salary deferral is to begin. </a:t>
            </a:r>
          </a:p>
          <a:p>
            <a:endParaRPr lang="en-US" dirty="0"/>
          </a:p>
          <a:p>
            <a:r>
              <a:rPr lang="en-US" dirty="0"/>
              <a:t>The Salary Deferral Authorization form must be received in time by Payroll in Human Resources. </a:t>
            </a:r>
          </a:p>
          <a:p>
            <a:endParaRPr lang="en-US" dirty="0"/>
          </a:p>
        </p:txBody>
      </p:sp>
    </p:spTree>
    <p:extLst>
      <p:ext uri="{BB962C8B-B14F-4D97-AF65-F5344CB8AC3E}">
        <p14:creationId xmlns:p14="http://schemas.microsoft.com/office/powerpoint/2010/main" val="272574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Can I sign up late, after I begin Employment?</a:t>
            </a:r>
          </a:p>
        </p:txBody>
      </p:sp>
      <p:sp>
        <p:nvSpPr>
          <p:cNvPr id="7" name="Content Placeholder 6"/>
          <p:cNvSpPr>
            <a:spLocks noGrp="1"/>
          </p:cNvSpPr>
          <p:nvPr>
            <p:ph idx="1"/>
          </p:nvPr>
        </p:nvSpPr>
        <p:spPr/>
        <p:txBody>
          <a:bodyPr/>
          <a:lstStyle/>
          <a:p>
            <a:r>
              <a:rPr lang="en-US" dirty="0"/>
              <a:t>No, the Internal Revenue Service (IRS) establishes guidelines for salary deferral and requires that Salary Deferral Authorization Forms be submitted before employees begin their first day of employment for the academic year for which salary deferral is to begin.</a:t>
            </a:r>
          </a:p>
          <a:p>
            <a:endParaRPr lang="en-US" dirty="0"/>
          </a:p>
          <a:p>
            <a:r>
              <a:rPr lang="en-US" dirty="0"/>
              <a:t> The university must follow the IRS guidelines.</a:t>
            </a:r>
          </a:p>
          <a:p>
            <a:endParaRPr lang="en-US" dirty="0"/>
          </a:p>
        </p:txBody>
      </p:sp>
    </p:spTree>
    <p:extLst>
      <p:ext uri="{BB962C8B-B14F-4D97-AF65-F5344CB8AC3E}">
        <p14:creationId xmlns:p14="http://schemas.microsoft.com/office/powerpoint/2010/main" val="18534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if I changed my mind, can I </a:t>
            </a:r>
          </a:p>
        </p:txBody>
      </p:sp>
      <p:sp>
        <p:nvSpPr>
          <p:cNvPr id="7" name="Content Placeholder 6"/>
          <p:cNvSpPr>
            <a:spLocks noGrp="1"/>
          </p:cNvSpPr>
          <p:nvPr>
            <p:ph idx="1"/>
          </p:nvPr>
        </p:nvSpPr>
        <p:spPr/>
        <p:txBody>
          <a:bodyPr/>
          <a:lstStyle/>
          <a:p>
            <a:r>
              <a:rPr lang="en-US" dirty="0"/>
              <a:t>No, once the decision is made to authorize salary deferral, it is irrevocable for the academic year and you may not opt out, per IRS guidelines. </a:t>
            </a:r>
          </a:p>
          <a:p>
            <a:endParaRPr lang="en-US" dirty="0"/>
          </a:p>
        </p:txBody>
      </p:sp>
    </p:spTree>
    <p:extLst>
      <p:ext uri="{BB962C8B-B14F-4D97-AF65-F5344CB8AC3E}">
        <p14:creationId xmlns:p14="http://schemas.microsoft.com/office/powerpoint/2010/main" val="175310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When and how can I stop salary deferral?</a:t>
            </a:r>
          </a:p>
        </p:txBody>
      </p:sp>
      <p:sp>
        <p:nvSpPr>
          <p:cNvPr id="7" name="Content Placeholder 6"/>
          <p:cNvSpPr>
            <a:spLocks noGrp="1"/>
          </p:cNvSpPr>
          <p:nvPr>
            <p:ph idx="1"/>
          </p:nvPr>
        </p:nvSpPr>
        <p:spPr/>
        <p:txBody>
          <a:bodyPr>
            <a:normAutofit fontScale="62500" lnSpcReduction="20000"/>
          </a:bodyPr>
          <a:lstStyle/>
          <a:p>
            <a:r>
              <a:rPr lang="en-US" dirty="0"/>
              <a:t>To stop salary deferral, you must complete a Salary Deferral Revocation Form found on the Human Resources forms page: </a:t>
            </a:r>
          </a:p>
          <a:p>
            <a:pPr marL="0" indent="0" algn="ctr">
              <a:buNone/>
            </a:pPr>
            <a:r>
              <a:rPr lang="en-US" dirty="0">
                <a:hlinkClick r:id="rId2"/>
              </a:rPr>
              <a:t>http://www.siue.edu/human-resources/forms/index.shtml</a:t>
            </a:r>
            <a:endParaRPr lang="en-US" dirty="0"/>
          </a:p>
          <a:p>
            <a:endParaRPr lang="en-US" dirty="0"/>
          </a:p>
          <a:p>
            <a:r>
              <a:rPr lang="en-US" dirty="0"/>
              <a:t>Scroll down to Salary Deferral and select the Salary Deferral Revocation Form.  </a:t>
            </a:r>
          </a:p>
          <a:p>
            <a:endParaRPr lang="en-US" dirty="0"/>
          </a:p>
          <a:p>
            <a:r>
              <a:rPr lang="en-US" dirty="0"/>
              <a:t>Complete the form and submit it to Payroll in Human Resources. </a:t>
            </a:r>
          </a:p>
          <a:p>
            <a:endParaRPr lang="en-US" dirty="0"/>
          </a:p>
          <a:p>
            <a:r>
              <a:rPr lang="en-US" dirty="0"/>
              <a:t>The form may be printed and mailed to Payroll, Campus Box 1040, or faxed to 618-650-2696, or completed on-line and saved as an attachment and then e-mailed to Payroll at </a:t>
            </a:r>
            <a:r>
              <a:rPr lang="en-US" dirty="0">
                <a:hlinkClick r:id="rId3"/>
              </a:rPr>
              <a:t>payrollhr@siue.edu</a:t>
            </a:r>
            <a:r>
              <a:rPr lang="en-US" dirty="0"/>
              <a:t>.</a:t>
            </a:r>
          </a:p>
          <a:p>
            <a:endParaRPr lang="en-US" dirty="0"/>
          </a:p>
          <a:p>
            <a:r>
              <a:rPr lang="en-US" dirty="0"/>
              <a:t>The form must be received by Payroll before the first day of employment for the year in which you wish to stop.</a:t>
            </a:r>
          </a:p>
          <a:p>
            <a:endParaRPr lang="en-US" dirty="0"/>
          </a:p>
        </p:txBody>
      </p:sp>
    </p:spTree>
    <p:extLst>
      <p:ext uri="{BB962C8B-B14F-4D97-AF65-F5344CB8AC3E}">
        <p14:creationId xmlns:p14="http://schemas.microsoft.com/office/powerpoint/2010/main" val="43808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B5F505C-75D9-491A-A50C-825B123B65E9}" vid="{B8D5EB98-791C-48E0-8D0D-25BA2DF63A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1244</TotalTime>
  <Words>1373</Words>
  <Application>Microsoft Office PowerPoint</Application>
  <PresentationFormat>On-screen Show (4:3)</PresentationFormat>
  <Paragraphs>107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Theme1</vt:lpstr>
      <vt:lpstr>PowerPoint Presentation</vt:lpstr>
      <vt:lpstr>What is salary deferral?</vt:lpstr>
      <vt:lpstr>What are the benefits of salary deferral?</vt:lpstr>
      <vt:lpstr>How do I sign up for salary deferral?</vt:lpstr>
      <vt:lpstr>An example of salary deferral</vt:lpstr>
      <vt:lpstr>Are there deadlines to sign up for salary deferral?</vt:lpstr>
      <vt:lpstr>Can I sign up late, after I begin Employment?</vt:lpstr>
      <vt:lpstr>What if I changed my mind, can I </vt:lpstr>
      <vt:lpstr>When and how can I stop salary deferral?</vt:lpstr>
      <vt:lpstr>Do I have to complete a Salary Deferral Authorization Form each year?</vt:lpstr>
      <vt:lpstr>What happens if my contract changes?</vt:lpstr>
      <vt:lpstr>What happens if I terminate before the end of the fiscal year?</vt:lpstr>
      <vt:lpstr>What happens if I go on medical leave before the end of the fiscal year?</vt:lpstr>
      <vt:lpstr>Is Salary Deferral the same thing as the State of Illinois Defered Compensation 457 Plan?</vt:lpstr>
      <vt:lpstr>If I participate in salary deferral can I still participate in the other Supplemental Retirement Accounts – 403b and 457?</vt:lpstr>
      <vt:lpstr>PowerPoint Presentation</vt:lpstr>
      <vt:lpstr>PowerPoint Presentation</vt:lpstr>
      <vt:lpstr>How can I tell if I signed up for Salary Deferral?</vt:lpstr>
      <vt:lpstr>Where can I go for more help?</vt:lpstr>
    </vt:vector>
  </TitlesOfParts>
  <Company>Southern Illiniois University Edwardsville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Sherrie Senkfor</dc:creator>
  <cp:lastModifiedBy>James, Doug</cp:lastModifiedBy>
  <cp:revision>113</cp:revision>
  <cp:lastPrinted>2013-07-26T18:25:42Z</cp:lastPrinted>
  <dcterms:created xsi:type="dcterms:W3CDTF">2009-08-10T18:23:22Z</dcterms:created>
  <dcterms:modified xsi:type="dcterms:W3CDTF">2026-06-10T16:38:11Z</dcterms:modified>
</cp:coreProperties>
</file>